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413" r:id="rId3"/>
    <p:sldId id="414" r:id="rId4"/>
    <p:sldId id="415" r:id="rId5"/>
    <p:sldId id="420" r:id="rId6"/>
    <p:sldId id="423" r:id="rId7"/>
    <p:sldId id="280" r:id="rId8"/>
    <p:sldId id="421" r:id="rId9"/>
    <p:sldId id="422" r:id="rId10"/>
    <p:sldId id="367" r:id="rId11"/>
    <p:sldId id="369" r:id="rId12"/>
    <p:sldId id="370" r:id="rId13"/>
    <p:sldId id="416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378" r:id="rId22"/>
    <p:sldId id="401" r:id="rId23"/>
    <p:sldId id="402" r:id="rId24"/>
    <p:sldId id="403" r:id="rId25"/>
    <p:sldId id="404" r:id="rId26"/>
    <p:sldId id="393" r:id="rId27"/>
    <p:sldId id="411" r:id="rId28"/>
    <p:sldId id="406" r:id="rId29"/>
    <p:sldId id="407" r:id="rId30"/>
    <p:sldId id="409" r:id="rId3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p Hardwick" initials="CH" lastIdx="15" clrIdx="0">
    <p:extLst>
      <p:ext uri="{19B8F6BF-5375-455C-9EA6-DF929625EA0E}">
        <p15:presenceInfo xmlns:p15="http://schemas.microsoft.com/office/powerpoint/2012/main" userId="S-1-5-21-602162358-220523388-682003330-12122" providerId="AD"/>
      </p:ext>
    </p:extLst>
  </p:cmAuthor>
  <p:cmAuthor id="2" name="Cheri Harper" initials="CH" lastIdx="4" clrIdx="1">
    <p:extLst>
      <p:ext uri="{19B8F6BF-5375-455C-9EA6-DF929625EA0E}">
        <p15:presenceInfo xmlns:p15="http://schemas.microsoft.com/office/powerpoint/2012/main" userId="S-1-5-21-602162358-220523388-682003330-156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2924C-D028-BF4D-BBC4-C01E2EAA8887}" v="103" dt="2019-10-24T19:03:57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s hardwick" userId="39621b308dbf95f6" providerId="LiveId" clId="{7CE2924C-D028-BF4D-BBC4-C01E2EAA8887}"/>
    <pc:docChg chg="addSld delSld modSld">
      <pc:chgData name="charles hardwick" userId="39621b308dbf95f6" providerId="LiveId" clId="{7CE2924C-D028-BF4D-BBC4-C01E2EAA8887}" dt="2019-10-24T19:04:41.410" v="54" actId="1076"/>
      <pc:docMkLst>
        <pc:docMk/>
      </pc:docMkLst>
      <pc:sldChg chg="modSp">
        <pc:chgData name="charles hardwick" userId="39621b308dbf95f6" providerId="LiveId" clId="{7CE2924C-D028-BF4D-BBC4-C01E2EAA8887}" dt="2019-10-09T22:58:10.216" v="40" actId="20577"/>
        <pc:sldMkLst>
          <pc:docMk/>
          <pc:sldMk cId="2176618286" sldId="280"/>
        </pc:sldMkLst>
        <pc:spChg chg="mod">
          <ac:chgData name="charles hardwick" userId="39621b308dbf95f6" providerId="LiveId" clId="{7CE2924C-D028-BF4D-BBC4-C01E2EAA8887}" dt="2019-10-09T22:58:10.216" v="40" actId="20577"/>
          <ac:spMkLst>
            <pc:docMk/>
            <pc:sldMk cId="2176618286" sldId="280"/>
            <ac:spMk id="5" creationId="{00000000-0000-0000-0000-000000000000}"/>
          </ac:spMkLst>
        </pc:spChg>
      </pc:sldChg>
      <pc:sldChg chg="modAnim">
        <pc:chgData name="charles hardwick" userId="39621b308dbf95f6" providerId="LiveId" clId="{7CE2924C-D028-BF4D-BBC4-C01E2EAA8887}" dt="2019-10-24T19:02:33.442" v="47"/>
        <pc:sldMkLst>
          <pc:docMk/>
          <pc:sldMk cId="274796519" sldId="369"/>
        </pc:sldMkLst>
      </pc:sldChg>
      <pc:sldChg chg="modSp modAnim">
        <pc:chgData name="charles hardwick" userId="39621b308dbf95f6" providerId="LiveId" clId="{7CE2924C-D028-BF4D-BBC4-C01E2EAA8887}" dt="2019-10-24T19:03:57.842" v="51"/>
        <pc:sldMkLst>
          <pc:docMk/>
          <pc:sldMk cId="798407178" sldId="396"/>
        </pc:sldMkLst>
        <pc:spChg chg="mod">
          <ac:chgData name="charles hardwick" userId="39621b308dbf95f6" providerId="LiveId" clId="{7CE2924C-D028-BF4D-BBC4-C01E2EAA8887}" dt="2019-10-24T19:03:31.078" v="49" actId="1076"/>
          <ac:spMkLst>
            <pc:docMk/>
            <pc:sldMk cId="798407178" sldId="396"/>
            <ac:spMk id="3" creationId="{00000000-0000-0000-0000-000000000000}"/>
          </ac:spMkLst>
        </pc:spChg>
      </pc:sldChg>
      <pc:sldChg chg="modAnim">
        <pc:chgData name="charles hardwick" userId="39621b308dbf95f6" providerId="LiveId" clId="{7CE2924C-D028-BF4D-BBC4-C01E2EAA8887}" dt="2019-10-09T22:58:34.309" v="42"/>
        <pc:sldMkLst>
          <pc:docMk/>
          <pc:sldMk cId="36743202" sldId="400"/>
        </pc:sldMkLst>
      </pc:sldChg>
      <pc:sldChg chg="modSp">
        <pc:chgData name="charles hardwick" userId="39621b308dbf95f6" providerId="LiveId" clId="{7CE2924C-D028-BF4D-BBC4-C01E2EAA8887}" dt="2019-10-24T19:04:41.410" v="54" actId="1076"/>
        <pc:sldMkLst>
          <pc:docMk/>
          <pc:sldMk cId="322000342" sldId="404"/>
        </pc:sldMkLst>
        <pc:picChg chg="mod">
          <ac:chgData name="charles hardwick" userId="39621b308dbf95f6" providerId="LiveId" clId="{7CE2924C-D028-BF4D-BBC4-C01E2EAA8887}" dt="2019-10-24T19:04:41.410" v="54" actId="1076"/>
          <ac:picMkLst>
            <pc:docMk/>
            <pc:sldMk cId="322000342" sldId="404"/>
            <ac:picMk id="4" creationId="{B587422E-90AC-DE45-B91C-886313C9C889}"/>
          </ac:picMkLst>
        </pc:picChg>
      </pc:sldChg>
      <pc:sldChg chg="modAnim">
        <pc:chgData name="charles hardwick" userId="39621b308dbf95f6" providerId="LiveId" clId="{7CE2924C-D028-BF4D-BBC4-C01E2EAA8887}" dt="2019-10-24T18:59:50.426" v="43"/>
        <pc:sldMkLst>
          <pc:docMk/>
          <pc:sldMk cId="2996058628" sldId="420"/>
        </pc:sldMkLst>
      </pc:sldChg>
      <pc:sldChg chg="addSp modSp add">
        <pc:chgData name="charles hardwick" userId="39621b308dbf95f6" providerId="LiveId" clId="{7CE2924C-D028-BF4D-BBC4-C01E2EAA8887}" dt="2019-10-24T19:01:48.211" v="46" actId="688"/>
        <pc:sldMkLst>
          <pc:docMk/>
          <pc:sldMk cId="113911648" sldId="423"/>
        </pc:sldMkLst>
        <pc:picChg chg="add mod">
          <ac:chgData name="charles hardwick" userId="39621b308dbf95f6" providerId="LiveId" clId="{7CE2924C-D028-BF4D-BBC4-C01E2EAA8887}" dt="2019-10-24T19:01:48.211" v="46" actId="688"/>
          <ac:picMkLst>
            <pc:docMk/>
            <pc:sldMk cId="113911648" sldId="423"/>
            <ac:picMk id="2" creationId="{7E501B1F-5EDF-C34F-89F2-64A21F33FC63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2T16:38:29.075" idx="2">
    <p:pos x="10" y="10"/>
    <p:text>Sustainability Picture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B37EC6C-9F7B-9C4A-B792-282E0E85A5E3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340E849-0E35-1C48-B4AC-463F7046F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ED5A4EE-5E87-4D3F-A41F-46CE5D404B6E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88258C8-95C0-432F-BF4D-E308E552D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803" y="3905968"/>
            <a:ext cx="8293526" cy="1470025"/>
          </a:xfrm>
        </p:spPr>
        <p:txBody>
          <a:bodyPr/>
          <a:lstStyle/>
          <a:p>
            <a:r>
              <a:rPr lang="en-US" dirty="0">
                <a:effectLst/>
              </a:rPr>
              <a:t>Congregational Vitality</a:t>
            </a:r>
            <a:br>
              <a:rPr lang="en-US" dirty="0">
                <a:effectLst/>
              </a:rPr>
            </a:br>
            <a:r>
              <a:rPr lang="en-US" sz="4000" i="1" dirty="0">
                <a:effectLst/>
              </a:rPr>
              <a:t>Presbytery of South Dakota</a:t>
            </a:r>
            <a:br>
              <a:rPr lang="en-US" sz="4000" i="1" dirty="0"/>
            </a:br>
            <a:r>
              <a:rPr lang="en-US" sz="4000" i="1" dirty="0"/>
              <a:t>                                               </a:t>
            </a:r>
            <a:r>
              <a:rPr lang="en-US" sz="3600" dirty="0">
                <a:effectLst/>
              </a:rPr>
              <a:t>Part 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803" y="4472903"/>
            <a:ext cx="7196328" cy="1673352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Chip Hardwick 10/25/19</a:t>
            </a:r>
          </a:p>
        </p:txBody>
      </p:sp>
    </p:spTree>
    <p:extLst>
      <p:ext uri="{BB962C8B-B14F-4D97-AF65-F5344CB8AC3E}">
        <p14:creationId xmlns:p14="http://schemas.microsoft.com/office/powerpoint/2010/main" val="173886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811"/>
            <a:ext cx="9144000" cy="38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337236"/>
            <a:ext cx="5234473" cy="3491393"/>
          </a:xfrm>
          <a:prstGeom prst="rect">
            <a:avLst/>
          </a:prstGeom>
          <a:effectLst>
            <a:outerShdw blurRad="50800" dist="889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19B13-40D2-4004-914C-52CBB7B7D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3476624"/>
            <a:ext cx="6099810" cy="3049905"/>
          </a:xfrm>
          <a:prstGeom prst="rect">
            <a:avLst/>
          </a:prstGeom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9FA9B-AE66-4849-9476-B03D5F65B2BB}"/>
              </a:ext>
            </a:extLst>
          </p:cNvPr>
          <p:cNvSpPr txBox="1"/>
          <p:nvPr/>
        </p:nvSpPr>
        <p:spPr>
          <a:xfrm>
            <a:off x="209550" y="3828629"/>
            <a:ext cx="25908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</a:rPr>
              <a:t>Will this </a:t>
            </a:r>
          </a:p>
          <a:p>
            <a:r>
              <a:rPr lang="en-US" sz="3600" i="1" dirty="0">
                <a:solidFill>
                  <a:srgbClr val="FFFF00"/>
                </a:solidFill>
              </a:rPr>
              <a:t>institution</a:t>
            </a:r>
          </a:p>
          <a:p>
            <a:r>
              <a:rPr lang="en-US" sz="3600" i="1" dirty="0">
                <a:solidFill>
                  <a:srgbClr val="FFFF00"/>
                </a:solidFill>
              </a:rPr>
              <a:t>be around </a:t>
            </a:r>
          </a:p>
          <a:p>
            <a:r>
              <a:rPr lang="en-US" sz="3600" i="1" dirty="0">
                <a:solidFill>
                  <a:srgbClr val="FFFF00"/>
                </a:solidFill>
              </a:rPr>
              <a:t>in the </a:t>
            </a:r>
          </a:p>
          <a:p>
            <a:r>
              <a:rPr lang="en-US" sz="3600" i="1" dirty="0">
                <a:solidFill>
                  <a:srgbClr val="FFFF00"/>
                </a:solidFill>
              </a:rPr>
              <a:t>future?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2329-359B-B74B-BD54-E590B20A2E51}"/>
              </a:ext>
            </a:extLst>
          </p:cNvPr>
          <p:cNvSpPr txBox="1"/>
          <p:nvPr/>
        </p:nvSpPr>
        <p:spPr>
          <a:xfrm>
            <a:off x="6553106" y="795673"/>
            <a:ext cx="2590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</a:rPr>
              <a:t>Is this church faithful to the Gospel?</a:t>
            </a:r>
          </a:p>
        </p:txBody>
      </p:sp>
    </p:spTree>
    <p:extLst>
      <p:ext uri="{BB962C8B-B14F-4D97-AF65-F5344CB8AC3E}">
        <p14:creationId xmlns:p14="http://schemas.microsoft.com/office/powerpoint/2010/main" val="2747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57518-88C9-44B9-B085-F1131594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45" y="1572630"/>
            <a:ext cx="7804834" cy="39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1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C7C63-B725-4C28-B638-E2E6AF577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91"/>
            <a:ext cx="9144000" cy="51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3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57" y="3774328"/>
            <a:ext cx="9013372" cy="1470025"/>
          </a:xfrm>
        </p:spPr>
        <p:txBody>
          <a:bodyPr/>
          <a:lstStyle/>
          <a:p>
            <a:r>
              <a:rPr lang="en-US" dirty="0"/>
              <a:t>Lifelong Discipleship 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57" y="5257800"/>
            <a:ext cx="9013371" cy="990600"/>
          </a:xfrm>
        </p:spPr>
        <p:txBody>
          <a:bodyPr/>
          <a:lstStyle/>
          <a:p>
            <a:pPr algn="r"/>
            <a:r>
              <a:rPr lang="en-US" sz="3600" i="1" dirty="0"/>
              <a:t>…not head knowledge or good morals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>
          <a:xfrm rot="504148">
            <a:off x="3801119" y="504179"/>
            <a:ext cx="4802508" cy="3577017"/>
          </a:xfrm>
        </p:spPr>
      </p:pic>
    </p:spTree>
    <p:extLst>
      <p:ext uri="{BB962C8B-B14F-4D97-AF65-F5344CB8AC3E}">
        <p14:creationId xmlns:p14="http://schemas.microsoft.com/office/powerpoint/2010/main" val="13567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86" y="3774328"/>
            <a:ext cx="9095014" cy="1470025"/>
          </a:xfrm>
        </p:spPr>
        <p:txBody>
          <a:bodyPr/>
          <a:lstStyle/>
          <a:p>
            <a:r>
              <a:rPr lang="en-US" sz="4600" dirty="0"/>
              <a:t>Intentional Authentic Evangelism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089070"/>
            <a:ext cx="9013371" cy="990600"/>
          </a:xfrm>
        </p:spPr>
        <p:txBody>
          <a:bodyPr/>
          <a:lstStyle/>
          <a:p>
            <a:pPr algn="r"/>
            <a:r>
              <a:rPr lang="en-US" sz="3600" i="1" dirty="0"/>
              <a:t>…Not a committee, not programmatic, not church growth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97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67" y="3774328"/>
            <a:ext cx="8333772" cy="1470025"/>
          </a:xfrm>
        </p:spPr>
        <p:txBody>
          <a:bodyPr/>
          <a:lstStyle/>
          <a:p>
            <a:r>
              <a:rPr lang="en-US" dirty="0"/>
              <a:t>Outward Incarnational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42086"/>
            <a:ext cx="9144000" cy="990600"/>
          </a:xfrm>
        </p:spPr>
        <p:txBody>
          <a:bodyPr/>
          <a:lstStyle/>
          <a:p>
            <a:pPr algn="r"/>
            <a:r>
              <a:rPr lang="en-US" sz="3600" i="1" dirty="0"/>
              <a:t>…not inward institutional survival </a:t>
            </a:r>
          </a:p>
          <a:p>
            <a:pPr algn="r"/>
            <a:r>
              <a:rPr lang="en-US" sz="3600" i="1" dirty="0"/>
              <a:t>or closed communities of exclusion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6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4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74328"/>
            <a:ext cx="9143999" cy="1470025"/>
          </a:xfrm>
        </p:spPr>
        <p:txBody>
          <a:bodyPr/>
          <a:lstStyle/>
          <a:p>
            <a:r>
              <a:rPr lang="en-US" dirty="0"/>
              <a:t>Empowering Servant 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4510"/>
            <a:ext cx="9144000" cy="990600"/>
          </a:xfrm>
        </p:spPr>
        <p:txBody>
          <a:bodyPr/>
          <a:lstStyle/>
          <a:p>
            <a:pPr algn="r"/>
            <a:r>
              <a:rPr lang="en-US" sz="3600" i="1" dirty="0"/>
              <a:t>…not “the pastor’s job,” monopolized leadership, or hiring the young energetic pastor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5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33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Spirit-Inspired Worship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83629"/>
            <a:ext cx="9105900" cy="990600"/>
          </a:xfrm>
        </p:spPr>
        <p:txBody>
          <a:bodyPr/>
          <a:lstStyle/>
          <a:p>
            <a:pPr algn="r"/>
            <a:r>
              <a:rPr lang="en-US" sz="3600" i="1" dirty="0"/>
              <a:t>…not self-gratifying, or a stale ritual devoid of meaning, or consumer entertainment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81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Caring Relationships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86" y="5067295"/>
            <a:ext cx="9095014" cy="990600"/>
          </a:xfrm>
        </p:spPr>
        <p:txBody>
          <a:bodyPr/>
          <a:lstStyle/>
          <a:p>
            <a:pPr algn="r"/>
            <a:r>
              <a:rPr lang="en-US" sz="3600" i="1" dirty="0"/>
              <a:t>…not just another social club, or facades, or hypocrisy, or </a:t>
            </a:r>
            <a:r>
              <a:rPr lang="en-US" sz="3600" i="1" dirty="0" err="1"/>
              <a:t>judgmentalism</a:t>
            </a:r>
            <a:endParaRPr lang="en-US" sz="3600" i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52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8285" y="2845191"/>
            <a:ext cx="16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you?</a:t>
            </a:r>
          </a:p>
        </p:txBody>
      </p:sp>
      <p:pic>
        <p:nvPicPr>
          <p:cNvPr id="2" name="Picture 1" descr="unspecified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13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67" y="3774328"/>
            <a:ext cx="8333772" cy="1470025"/>
          </a:xfrm>
        </p:spPr>
        <p:txBody>
          <a:bodyPr/>
          <a:lstStyle/>
          <a:p>
            <a:r>
              <a:rPr lang="en-US" dirty="0"/>
              <a:t>Ecclesial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57" y="5083627"/>
            <a:ext cx="8958943" cy="990600"/>
          </a:xfrm>
        </p:spPr>
        <p:txBody>
          <a:bodyPr/>
          <a:lstStyle/>
          <a:p>
            <a:pPr algn="r"/>
            <a:r>
              <a:rPr lang="en-US" sz="3600" i="1" dirty="0"/>
              <a:t>… not unhealthy dysfunction, toxic environments, obsolete and irrelevant buildings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>
          <a:xfrm rot="504148">
            <a:off x="3157139" y="456874"/>
            <a:ext cx="5416377" cy="4034240"/>
          </a:xfrm>
        </p:spPr>
      </p:pic>
    </p:spTree>
    <p:extLst>
      <p:ext uri="{BB962C8B-B14F-4D97-AF65-F5344CB8AC3E}">
        <p14:creationId xmlns:p14="http://schemas.microsoft.com/office/powerpoint/2010/main" val="367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4" y="441410"/>
            <a:ext cx="8583761" cy="57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8342311" cy="1470025"/>
          </a:xfrm>
        </p:spPr>
        <p:txBody>
          <a:bodyPr/>
          <a:lstStyle/>
          <a:p>
            <a:r>
              <a:rPr lang="en-US" dirty="0"/>
              <a:t>Worship Attendance </a:t>
            </a:r>
            <a:br>
              <a:rPr lang="en-US" dirty="0"/>
            </a:br>
            <a:r>
              <a:rPr lang="en-US" dirty="0"/>
              <a:t>(of critical mass)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8" y="615820"/>
            <a:ext cx="4379840" cy="24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Adequate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945">
            <a:off x="225470" y="455242"/>
            <a:ext cx="4422821" cy="2937545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4"/>
          <a:stretch>
            <a:fillRect/>
          </a:stretch>
        </p:blipFill>
        <p:spPr>
          <a:xfrm rot="504148">
            <a:off x="4676424" y="886512"/>
            <a:ext cx="4142460" cy="3085398"/>
          </a:xfrm>
        </p:spPr>
      </p:pic>
    </p:spTree>
    <p:extLst>
      <p:ext uri="{BB962C8B-B14F-4D97-AF65-F5344CB8AC3E}">
        <p14:creationId xmlns:p14="http://schemas.microsoft.com/office/powerpoint/2010/main" val="39262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Sufficient Finances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651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Dedicated Staff/Leaders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7422E-90AC-DE45-B91C-886313C9C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r="10658"/>
          <a:stretch/>
        </p:blipFill>
        <p:spPr>
          <a:xfrm rot="20978417">
            <a:off x="161484" y="12277"/>
            <a:ext cx="5175449" cy="37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982">
            <a:off x="0" y="2466974"/>
            <a:ext cx="6020833" cy="3997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CB5FB-CF16-48CA-B452-990935A3D8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289">
            <a:off x="4951434" y="855125"/>
            <a:ext cx="4924982" cy="32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18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B909-712E-4A5B-9D04-1FDA88CDE2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4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2644" y="2070846"/>
            <a:ext cx="8327570" cy="4182035"/>
          </a:xfrm>
        </p:spPr>
        <p:txBody>
          <a:bodyPr>
            <a:normAutofit/>
          </a:bodyPr>
          <a:lstStyle/>
          <a:p>
            <a:r>
              <a:rPr lang="en-US" sz="4400" dirty="0"/>
              <a:t>How are faithfulness and sustainability related?</a:t>
            </a:r>
          </a:p>
          <a:p>
            <a:pPr lvl="1"/>
            <a:r>
              <a:rPr lang="en-US" sz="4200" dirty="0"/>
              <a:t>Does one tend to come sooner than the other in a congregation?</a:t>
            </a:r>
          </a:p>
          <a:p>
            <a:pPr lvl="1"/>
            <a:r>
              <a:rPr lang="en-US" sz="4200" dirty="0"/>
              <a:t>Which should be the priority?</a:t>
            </a:r>
          </a:p>
        </p:txBody>
      </p:sp>
    </p:spTree>
    <p:extLst>
      <p:ext uri="{BB962C8B-B14F-4D97-AF65-F5344CB8AC3E}">
        <p14:creationId xmlns:p14="http://schemas.microsoft.com/office/powerpoint/2010/main" val="237905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2644" y="2070846"/>
            <a:ext cx="8327570" cy="4182035"/>
          </a:xfrm>
        </p:spPr>
        <p:txBody>
          <a:bodyPr>
            <a:normAutofit/>
          </a:bodyPr>
          <a:lstStyle/>
          <a:p>
            <a:r>
              <a:rPr lang="en-US" sz="4400" dirty="0"/>
              <a:t>Does your Session tend to focus more on issues of faithfulness or sustainability?</a:t>
            </a:r>
          </a:p>
          <a:p>
            <a:pPr lvl="1"/>
            <a:r>
              <a:rPr lang="en-US" sz="4000" dirty="0"/>
              <a:t>Give an example of one of each that your Session has discussed recently.</a:t>
            </a:r>
          </a:p>
        </p:txBody>
      </p:sp>
    </p:spTree>
    <p:extLst>
      <p:ext uri="{BB962C8B-B14F-4D97-AF65-F5344CB8AC3E}">
        <p14:creationId xmlns:p14="http://schemas.microsoft.com/office/powerpoint/2010/main" val="172501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3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2644" y="2070846"/>
            <a:ext cx="8327570" cy="4182035"/>
          </a:xfrm>
        </p:spPr>
        <p:txBody>
          <a:bodyPr>
            <a:normAutofit/>
          </a:bodyPr>
          <a:lstStyle/>
          <a:p>
            <a:r>
              <a:rPr lang="en-US" sz="4400" dirty="0"/>
              <a:t>Is it easier to work with your congregation on faithfulness or on sustainability?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665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C79BC-02B5-4C9C-AE99-67F675A43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" y="451820"/>
            <a:ext cx="8841996" cy="58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0D017-B9A7-436D-BB61-721D03658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187">
            <a:off x="-142702" y="77586"/>
            <a:ext cx="4164677" cy="4164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64D19-1005-4B4F-AB30-70C3CB65B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06" y="3070418"/>
            <a:ext cx="3584171" cy="3584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D68EE-5E04-46C1-97AE-94E99D08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561">
            <a:off x="5724696" y="-102020"/>
            <a:ext cx="3778135" cy="3778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603FB-37A5-4B79-B54B-0164E84D3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214" y="3787582"/>
            <a:ext cx="3627120" cy="3627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978B4-28A6-4EBB-87CB-F856D27B5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53" y="3356955"/>
            <a:ext cx="3534638" cy="3778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2BB57-312B-48A3-864A-379CCCD5E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97" y="-486295"/>
            <a:ext cx="2970730" cy="39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01B1F-5EDF-C34F-89F2-64A21F33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1430"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9099" y="2070846"/>
            <a:ext cx="8035925" cy="4182035"/>
          </a:xfrm>
        </p:spPr>
        <p:txBody>
          <a:bodyPr>
            <a:normAutofit/>
          </a:bodyPr>
          <a:lstStyle/>
          <a:p>
            <a:r>
              <a:rPr lang="en-US" sz="3600" dirty="0"/>
              <a:t>Part One:  Faithfulness and Sustainability</a:t>
            </a:r>
          </a:p>
          <a:p>
            <a:r>
              <a:rPr lang="en-US" sz="3600" dirty="0"/>
              <a:t>Part Two:  Life Cycle of a Congregation</a:t>
            </a:r>
          </a:p>
        </p:txBody>
      </p:sp>
    </p:spTree>
    <p:extLst>
      <p:ext uri="{BB962C8B-B14F-4D97-AF65-F5344CB8AC3E}">
        <p14:creationId xmlns:p14="http://schemas.microsoft.com/office/powerpoint/2010/main" val="21766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815D1-E36D-4623-8504-7E8F3D53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" y="626225"/>
            <a:ext cx="8104863" cy="55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5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8E402-740C-4E84-B88B-E3D4A80D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2B7F0-25BA-4946-9824-7A904B89BFA3}"/>
              </a:ext>
            </a:extLst>
          </p:cNvPr>
          <p:cNvSpPr txBox="1"/>
          <p:nvPr/>
        </p:nvSpPr>
        <p:spPr>
          <a:xfrm>
            <a:off x="1185948" y="5098477"/>
            <a:ext cx="161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C0C0C0"/>
                </a:highlight>
              </a:rPr>
              <a:t>Kathryn</a:t>
            </a:r>
          </a:p>
          <a:p>
            <a:r>
              <a:rPr lang="en-US" sz="2400" dirty="0">
                <a:highlight>
                  <a:srgbClr val="C0C0C0"/>
                </a:highlight>
              </a:rPr>
              <a:t>Threadgill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D5E53-E51B-430D-ABB2-DE9997E32673}"/>
              </a:ext>
            </a:extLst>
          </p:cNvPr>
          <p:cNvSpPr txBox="1"/>
          <p:nvPr/>
        </p:nvSpPr>
        <p:spPr>
          <a:xfrm>
            <a:off x="6209606" y="4267480"/>
            <a:ext cx="161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C0C0C0"/>
                </a:highlight>
              </a:rPr>
              <a:t>Ray Jones</a:t>
            </a:r>
          </a:p>
        </p:txBody>
      </p:sp>
    </p:spTree>
    <p:extLst>
      <p:ext uri="{BB962C8B-B14F-4D97-AF65-F5344CB8AC3E}">
        <p14:creationId xmlns:p14="http://schemas.microsoft.com/office/powerpoint/2010/main" val="1690578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2578</TotalTime>
  <Words>233</Words>
  <Application>Microsoft Macintosh PowerPoint</Application>
  <PresentationFormat>On-screen Show (4:3)</PresentationFormat>
  <Paragraphs>46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Book Antiqua</vt:lpstr>
      <vt:lpstr>Calibri</vt:lpstr>
      <vt:lpstr>Wingdings 2</vt:lpstr>
      <vt:lpstr>Habitat</vt:lpstr>
      <vt:lpstr>Congregational Vitality Presbytery of South Dakota                                                Part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Lifelong Discipleship Formation</vt:lpstr>
      <vt:lpstr>Intentional Authentic Evangelism</vt:lpstr>
      <vt:lpstr>Outward Incarnational Focus</vt:lpstr>
      <vt:lpstr>Empowering Servant Leadership</vt:lpstr>
      <vt:lpstr>Spirit-Inspired Worship</vt:lpstr>
      <vt:lpstr>Caring Relationships</vt:lpstr>
      <vt:lpstr>Ecclesial Health</vt:lpstr>
      <vt:lpstr>PowerPoint Presentation</vt:lpstr>
      <vt:lpstr>Worship Attendance  (of critical mass)</vt:lpstr>
      <vt:lpstr>Adequate Facilities</vt:lpstr>
      <vt:lpstr>Sufficient Finances</vt:lpstr>
      <vt:lpstr>Dedicated Staff/Leaders</vt:lpstr>
      <vt:lpstr>PowerPoint Presentation</vt:lpstr>
      <vt:lpstr>PowerPoint Presentation</vt:lpstr>
      <vt:lpstr>Discussion Questions</vt:lpstr>
      <vt:lpstr>Discussion Questions</vt:lpstr>
      <vt:lpstr>Discussion Questions</vt:lpstr>
    </vt:vector>
  </TitlesOfParts>
  <Company>PCUSA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Preaching for Transformation</dc:title>
  <dc:creator>Chip Hardwick</dc:creator>
  <cp:lastModifiedBy>charles hardwick</cp:lastModifiedBy>
  <cp:revision>77</cp:revision>
  <cp:lastPrinted>2018-04-28T21:43:13Z</cp:lastPrinted>
  <dcterms:created xsi:type="dcterms:W3CDTF">2016-08-04T13:42:13Z</dcterms:created>
  <dcterms:modified xsi:type="dcterms:W3CDTF">2019-10-24T19:04:45Z</dcterms:modified>
</cp:coreProperties>
</file>