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comments/comment2.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421" r:id="rId3"/>
    <p:sldId id="422" r:id="rId4"/>
    <p:sldId id="425" r:id="rId5"/>
    <p:sldId id="424" r:id="rId6"/>
    <p:sldId id="385" r:id="rId7"/>
    <p:sldId id="386" r:id="rId8"/>
    <p:sldId id="387" r:id="rId9"/>
    <p:sldId id="388" r:id="rId10"/>
    <p:sldId id="389" r:id="rId11"/>
    <p:sldId id="427" r:id="rId12"/>
    <p:sldId id="390" r:id="rId13"/>
    <p:sldId id="391" r:id="rId14"/>
    <p:sldId id="392" r:id="rId15"/>
    <p:sldId id="393" r:id="rId16"/>
    <p:sldId id="411" r:id="rId17"/>
    <p:sldId id="410" r:id="rId18"/>
    <p:sldId id="438" r:id="rId19"/>
    <p:sldId id="41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ip Hardwick" initials="CH" lastIdx="15" clrIdx="0">
    <p:extLst>
      <p:ext uri="{19B8F6BF-5375-455C-9EA6-DF929625EA0E}">
        <p15:presenceInfo xmlns:p15="http://schemas.microsoft.com/office/powerpoint/2012/main" userId="S-1-5-21-602162358-220523388-682003330-12122" providerId="AD"/>
      </p:ext>
    </p:extLst>
  </p:cmAuthor>
  <p:cmAuthor id="2" name="Cheri Harper" initials="CH" lastIdx="4" clrIdx="1">
    <p:extLst>
      <p:ext uri="{19B8F6BF-5375-455C-9EA6-DF929625EA0E}">
        <p15:presenceInfo xmlns:p15="http://schemas.microsoft.com/office/powerpoint/2012/main" userId="S-1-5-21-602162358-220523388-682003330-156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CFE8CB-87CE-3B46-9CFB-FEE33C483512}" v="61" dt="2019-10-24T19:06:06.8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24"/>
  </p:normalViewPr>
  <p:slideViewPr>
    <p:cSldViewPr snapToGrid="0" snapToObjects="1">
      <p:cViewPr varScale="1">
        <p:scale>
          <a:sx n="106" d="100"/>
          <a:sy n="106" d="100"/>
        </p:scale>
        <p:origin x="60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es hardwick" userId="39621b308dbf95f6" providerId="LiveId" clId="{5DCFE8CB-87CE-3B46-9CFB-FEE33C483512}"/>
    <pc:docChg chg="custSel delSld modSld">
      <pc:chgData name="charles hardwick" userId="39621b308dbf95f6" providerId="LiveId" clId="{5DCFE8CB-87CE-3B46-9CFB-FEE33C483512}" dt="2019-10-24T19:06:06.872" v="167" actId="255"/>
      <pc:docMkLst>
        <pc:docMk/>
      </pc:docMkLst>
      <pc:sldChg chg="modSp">
        <pc:chgData name="charles hardwick" userId="39621b308dbf95f6" providerId="LiveId" clId="{5DCFE8CB-87CE-3B46-9CFB-FEE33C483512}" dt="2019-10-09T22:44:59.861" v="74" actId="20577"/>
        <pc:sldMkLst>
          <pc:docMk/>
          <pc:sldMk cId="1738869435" sldId="256"/>
        </pc:sldMkLst>
        <pc:spChg chg="mod">
          <ac:chgData name="charles hardwick" userId="39621b308dbf95f6" providerId="LiveId" clId="{5DCFE8CB-87CE-3B46-9CFB-FEE33C483512}" dt="2019-10-09T22:44:53.256" v="66" actId="20577"/>
          <ac:spMkLst>
            <pc:docMk/>
            <pc:sldMk cId="1738869435" sldId="256"/>
            <ac:spMk id="2" creationId="{00000000-0000-0000-0000-000000000000}"/>
          </ac:spMkLst>
        </pc:spChg>
        <pc:spChg chg="mod">
          <ac:chgData name="charles hardwick" userId="39621b308dbf95f6" providerId="LiveId" clId="{5DCFE8CB-87CE-3B46-9CFB-FEE33C483512}" dt="2019-10-09T22:44:59.861" v="74" actId="20577"/>
          <ac:spMkLst>
            <pc:docMk/>
            <pc:sldMk cId="1738869435" sldId="256"/>
            <ac:spMk id="3" creationId="{00000000-0000-0000-0000-000000000000}"/>
          </ac:spMkLst>
        </pc:spChg>
      </pc:sldChg>
      <pc:sldChg chg="modSp">
        <pc:chgData name="charles hardwick" userId="39621b308dbf95f6" providerId="LiveId" clId="{5DCFE8CB-87CE-3B46-9CFB-FEE33C483512}" dt="2019-10-09T22:46:48.960" v="121" actId="255"/>
        <pc:sldMkLst>
          <pc:docMk/>
          <pc:sldMk cId="3018980163" sldId="389"/>
        </pc:sldMkLst>
        <pc:spChg chg="mod">
          <ac:chgData name="charles hardwick" userId="39621b308dbf95f6" providerId="LiveId" clId="{5DCFE8CB-87CE-3B46-9CFB-FEE33C483512}" dt="2019-10-09T22:46:48.960" v="121" actId="255"/>
          <ac:spMkLst>
            <pc:docMk/>
            <pc:sldMk cId="3018980163" sldId="389"/>
            <ac:spMk id="13" creationId="{00000000-0000-0000-0000-000000000000}"/>
          </ac:spMkLst>
        </pc:spChg>
      </pc:sldChg>
      <pc:sldChg chg="modSp modAnim">
        <pc:chgData name="charles hardwick" userId="39621b308dbf95f6" providerId="LiveId" clId="{5DCFE8CB-87CE-3B46-9CFB-FEE33C483512}" dt="2019-10-24T19:06:06.872" v="167" actId="255"/>
        <pc:sldMkLst>
          <pc:docMk/>
          <pc:sldMk cId="2430154213" sldId="422"/>
        </pc:sldMkLst>
        <pc:spChg chg="mod">
          <ac:chgData name="charles hardwick" userId="39621b308dbf95f6" providerId="LiveId" clId="{5DCFE8CB-87CE-3B46-9CFB-FEE33C483512}" dt="2019-10-24T19:06:06.872" v="167" actId="255"/>
          <ac:spMkLst>
            <pc:docMk/>
            <pc:sldMk cId="2430154213" sldId="422"/>
            <ac:spMk id="5" creationId="{00000000-0000-0000-0000-000000000000}"/>
          </ac:spMkLst>
        </pc:spChg>
      </pc:sldChg>
      <pc:sldChg chg="delSp modSp">
        <pc:chgData name="charles hardwick" userId="39621b308dbf95f6" providerId="LiveId" clId="{5DCFE8CB-87CE-3B46-9CFB-FEE33C483512}" dt="2019-10-09T22:46:15.952" v="119" actId="14100"/>
        <pc:sldMkLst>
          <pc:docMk/>
          <pc:sldMk cId="3990413390" sldId="427"/>
        </pc:sldMkLst>
        <pc:spChg chg="mod">
          <ac:chgData name="charles hardwick" userId="39621b308dbf95f6" providerId="LiveId" clId="{5DCFE8CB-87CE-3B46-9CFB-FEE33C483512}" dt="2019-10-09T22:46:15.952" v="119" actId="14100"/>
          <ac:spMkLst>
            <pc:docMk/>
            <pc:sldMk cId="3990413390" sldId="427"/>
            <ac:spMk id="13" creationId="{00000000-0000-0000-0000-000000000000}"/>
          </ac:spMkLst>
        </pc:spChg>
        <pc:spChg chg="del mod">
          <ac:chgData name="charles hardwick" userId="39621b308dbf95f6" providerId="LiveId" clId="{5DCFE8CB-87CE-3B46-9CFB-FEE33C483512}" dt="2019-10-09T22:45:57.854" v="117" actId="478"/>
          <ac:spMkLst>
            <pc:docMk/>
            <pc:sldMk cId="3990413390" sldId="427"/>
            <ac:spMk id="22" creationId="{1D8947C4-4177-4C78-8B44-08A84134C3AC}"/>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7-02-02T17:25:45.100" idx="11">
    <p:pos x="10" y="10"/>
    <p:text>Same corrections as previous page</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2-02T17:25:52.411" idx="12">
    <p:pos x="10" y="10"/>
    <p:text>Same changes as previous page</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37EC6C-9F7B-9C4A-B792-282E0E85A5E3}" type="datetimeFigureOut">
              <a:rPr lang="en-US" smtClean="0"/>
              <a:t>10/24/19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40E849-0E35-1C48-B4AC-463F7046F069}" type="slidenum">
              <a:rPr lang="en-US" smtClean="0"/>
              <a:t>‹#›</a:t>
            </a:fld>
            <a:endParaRPr lang="en-US"/>
          </a:p>
        </p:txBody>
      </p:sp>
    </p:spTree>
    <p:extLst>
      <p:ext uri="{BB962C8B-B14F-4D97-AF65-F5344CB8AC3E}">
        <p14:creationId xmlns:p14="http://schemas.microsoft.com/office/powerpoint/2010/main" val="98487619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2-02T22:10:31.644"/>
    </inkml:context>
    <inkml:brush xml:id="br0">
      <inkml:brushProperty name="width" value="0.05292" units="cm"/>
      <inkml:brushProperty name="height" value="0.10583" units="cm"/>
      <inkml:brushProperty name="color" value="#FFFF00"/>
      <inkml:brushProperty name="tip" value="rectangle"/>
      <inkml:brushProperty name="rasterOp" value="maskPen"/>
      <inkml:brushProperty name="ignorePressure" value="1"/>
    </inkml:brush>
  </inkml:definitions>
  <inkml:trace contextRef="#ctx0" brushRef="#br0">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2-02T22:10:32.476"/>
    </inkml:context>
    <inkml:brush xml:id="br0">
      <inkml:brushProperty name="width" value="0.05292" units="cm"/>
      <inkml:brushProperty name="height" value="0.10583" units="cm"/>
      <inkml:brushProperty name="color" value="#FFFF00"/>
      <inkml:brushProperty name="tip" value="rectangle"/>
      <inkml:brushProperty name="rasterOp" value="maskPen"/>
      <inkml:brushProperty name="ignorePressure" value="1"/>
    </inkml:brush>
  </inkml:definitions>
  <inkml:trace contextRef="#ctx0" brushRef="#br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2-02T22:10:32.711"/>
    </inkml:context>
    <inkml:brush xml:id="br0">
      <inkml:brushProperty name="width" value="0.05292" units="cm"/>
      <inkml:brushProperty name="height" value="0.10583" units="cm"/>
      <inkml:brushProperty name="color" value="#FFFF00"/>
      <inkml:brushProperty name="tip" value="rectangle"/>
      <inkml:brushProperty name="rasterOp" value="maskPen"/>
      <inkml:brushProperty name="ignorePressure" value="1"/>
    </inkml:brush>
  </inkml:definitions>
  <inkml:trace contextRef="#ctx0" brushRef="#br0">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2-02T22:10:33.963"/>
    </inkml:context>
    <inkml:brush xml:id="br0">
      <inkml:brushProperty name="width" value="0.05292" units="cm"/>
      <inkml:brushProperty name="height" value="0.10583" units="cm"/>
      <inkml:brushProperty name="color" value="#FFFF00"/>
      <inkml:brushProperty name="tip" value="rectangle"/>
      <inkml:brushProperty name="rasterOp" value="maskPen"/>
      <inkml:brushProperty name="ignorePressure" value="1"/>
    </inkml:brush>
  </inkml:definitions>
  <inkml:trace contextRef="#ctx0" brushRef="#br0">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2-02T22:10:35.122"/>
    </inkml:context>
    <inkml:brush xml:id="br0">
      <inkml:brushProperty name="width" value="0.05292" units="cm"/>
      <inkml:brushProperty name="height" value="0.10583" units="cm"/>
      <inkml:brushProperty name="color" value="#FFFF00"/>
      <inkml:brushProperty name="tip" value="rectangle"/>
      <inkml:brushProperty name="rasterOp" value="maskPen"/>
      <inkml:brushProperty name="ignorePressure" value="1"/>
    </inkml:brush>
  </inkml:definitions>
  <inkml:trace contextRef="#ctx0" brushRef="#br0">0 1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2-02T22:10:40.009"/>
    </inkml:context>
    <inkml:brush xml:id="br0">
      <inkml:brushProperty name="width" value="0.05292" units="cm"/>
      <inkml:brushProperty name="height" value="0.10583" units="cm"/>
      <inkml:brushProperty name="color" value="#FFFF00"/>
      <inkml:brushProperty name="tip" value="rectangle"/>
      <inkml:brushProperty name="rasterOp" value="maskPen"/>
      <inkml:brushProperty name="ignorePressure" value="1"/>
    </inkml:brush>
  </inkml:definitions>
  <inkml:trace contextRef="#ctx0" brushRef="#br0">0 1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2-02T22:10:41.303"/>
    </inkml:context>
    <inkml:brush xml:id="br0">
      <inkml:brushProperty name="width" value="0.05292" units="cm"/>
      <inkml:brushProperty name="height" value="0.10583" units="cm"/>
      <inkml:brushProperty name="color" value="#FFFF00"/>
      <inkml:brushProperty name="tip" value="rectangle"/>
      <inkml:brushProperty name="rasterOp" value="maskPen"/>
      <inkml:brushProperty name="ignorePressure" value="1"/>
    </inkml:brush>
  </inkml:definitions>
  <inkml:trace contextRef="#ctx0" brushRef="#br0">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2-02T22:10:42.087"/>
    </inkml:context>
    <inkml:brush xml:id="br0">
      <inkml:brushProperty name="width" value="0.05292" units="cm"/>
      <inkml:brushProperty name="height" value="0.10583" units="cm"/>
      <inkml:brushProperty name="color" value="#FFFF00"/>
      <inkml:brushProperty name="tip" value="rectangle"/>
      <inkml:brushProperty name="rasterOp" value="maskPen"/>
      <inkml:brushProperty name="ignorePressure" value="1"/>
    </inkml:brush>
  </inkml:definitions>
  <inkml:trace contextRef="#ctx0" brushRef="#br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D5A4EE-5E87-4D3F-A41F-46CE5D404B6E}" type="datetimeFigureOut">
              <a:rPr lang="en-US" smtClean="0"/>
              <a:t>10/24/19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8258C8-95C0-432F-BF4D-E308E552D076}" type="slidenum">
              <a:rPr lang="en-US" smtClean="0"/>
              <a:t>‹#›</a:t>
            </a:fld>
            <a:endParaRPr lang="en-US"/>
          </a:p>
        </p:txBody>
      </p:sp>
    </p:spTree>
    <p:extLst>
      <p:ext uri="{BB962C8B-B14F-4D97-AF65-F5344CB8AC3E}">
        <p14:creationId xmlns:p14="http://schemas.microsoft.com/office/powerpoint/2010/main" val="504226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a worshiping community has</a:t>
            </a:r>
            <a:r>
              <a:rPr lang="en-US" baseline="0" dirty="0"/>
              <a:t> the potential to be sustainable is important, but </a:t>
            </a:r>
            <a:r>
              <a:rPr lang="en-US" dirty="0"/>
              <a:t>by</a:t>
            </a:r>
            <a:r>
              <a:rPr lang="en-US" baseline="0" dirty="0"/>
              <a:t> itself it’s not enough to measure a worshiping community’s health. </a:t>
            </a:r>
          </a:p>
          <a:p>
            <a:endParaRPr lang="en-US" baseline="0" dirty="0"/>
          </a:p>
          <a:p>
            <a:r>
              <a:rPr lang="en-US" baseline="0" dirty="0"/>
              <a:t>Suppose you have a worshiping community that has a large endowment, and 100% of their operating expenses are paid out of that endowment every year.  Furthermore, in this hypothetical community, the endowment was so large, they are living off the interest, so that the funds will remain for many, many years before it starts to dwindle. Perhaps this worshiping community once was very engaged in mission and ministry, but over time, it has become complacent. Pledges are no longer a big concern, no stewardship education is happening, and the long-time members, who fear losing the funds during their own lifetimes become less and less likely to approve any expenditures needed to start new ministries. Such a community can sustain itself for a very long time, without really feeling alive, or really fulfilling its purpose. </a:t>
            </a:r>
          </a:p>
          <a:p>
            <a:endParaRPr lang="en-US" baseline="0" dirty="0"/>
          </a:p>
          <a:p>
            <a:r>
              <a:rPr lang="en-US" baseline="0" dirty="0"/>
              <a:t>Therefore, we also need to be measuring something else besides sustainability ---- something like </a:t>
            </a:r>
            <a:r>
              <a:rPr lang="en-US" i="1" baseline="0" dirty="0"/>
              <a:t>spiritual</a:t>
            </a:r>
            <a:r>
              <a:rPr lang="en-US" baseline="0" dirty="0"/>
              <a:t> health (which for our purposes right now, we’re going to call “vitality.” We </a:t>
            </a:r>
            <a:r>
              <a:rPr lang="en-US" u="sng" baseline="0" dirty="0"/>
              <a:t>might</a:t>
            </a:r>
            <a:r>
              <a:rPr lang="en-US" baseline="0" dirty="0"/>
              <a:t> change the terminology later to something else). </a:t>
            </a:r>
          </a:p>
          <a:p>
            <a:endParaRPr lang="en-US" baseline="0" dirty="0"/>
          </a:p>
          <a:p>
            <a:r>
              <a:rPr lang="en-US" baseline="0" dirty="0"/>
              <a:t>If a worshiping community is spiritually vital, then you can imagine it feels like a lively place. People really want to be there. Worship feels alive and there’s a palpable feeling of vibrancy. Ministry and mission are important to the life of this community. (CLICK to make line of vitality appear). We draw the line of vitality as a vertical axis, so that the more vital a worshiping community is, the farther to the left it appears on the graph (CLICK to make first dot appear). And conversely, the farther to the right the dot appears on the graph, the less vital it is. So, a highly vital worshiping community will be farther to the left; a worshiping community like the one we just described (endowed but feels lifeless) will be farther to the right; in the middle would be one that is spiritually “so-so.” Not really vibrant, but not dying. </a:t>
            </a:r>
          </a:p>
          <a:p>
            <a:endParaRPr lang="en-US" baseline="0" dirty="0"/>
          </a:p>
          <a:p>
            <a:endParaRPr lang="en-US" baseline="0" dirty="0"/>
          </a:p>
          <a:p>
            <a:endParaRPr lang="en-US" baseline="0" dirty="0"/>
          </a:p>
          <a:p>
            <a:r>
              <a:rPr lang="en-US" i="1" baseline="0" dirty="0"/>
              <a:t>NOTE that “left and right” here have NOTHING to do with politics!!!! Right now, we’re showing you this model, piece by piece --- like a puzzle. When we put these pieces together, the rationale for showing the more vital communities on the left side of the graph will make more sense!</a:t>
            </a:r>
          </a:p>
          <a:p>
            <a:endParaRPr lang="en-US" i="1" baseline="0" dirty="0"/>
          </a:p>
          <a:p>
            <a:endParaRPr lang="en-US" i="0" dirty="0"/>
          </a:p>
        </p:txBody>
      </p:sp>
      <p:sp>
        <p:nvSpPr>
          <p:cNvPr id="4" name="Slide Number Placeholder 3"/>
          <p:cNvSpPr>
            <a:spLocks noGrp="1"/>
          </p:cNvSpPr>
          <p:nvPr>
            <p:ph type="sldNum" sz="quarter" idx="10"/>
          </p:nvPr>
        </p:nvSpPr>
        <p:spPr/>
        <p:txBody>
          <a:bodyPr/>
          <a:lstStyle/>
          <a:p>
            <a:fld id="{3AD43BF1-7F36-4CD7-9D28-39ECA42C8D5D}" type="slidenum">
              <a:rPr lang="en-US" smtClean="0"/>
              <a:t>7</a:t>
            </a:fld>
            <a:endParaRPr lang="en-US"/>
          </a:p>
        </p:txBody>
      </p:sp>
    </p:spTree>
    <p:extLst>
      <p:ext uri="{BB962C8B-B14F-4D97-AF65-F5344CB8AC3E}">
        <p14:creationId xmlns:p14="http://schemas.microsoft.com/office/powerpoint/2010/main" val="3956823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determine the health of a worshiping community, we need to give it a check-up, just as a physician</a:t>
            </a:r>
            <a:r>
              <a:rPr lang="en-US" baseline="0" dirty="0"/>
              <a:t> would do in an annual physical. To assess worshiping community health, </a:t>
            </a:r>
            <a:r>
              <a:rPr lang="en-US" dirty="0"/>
              <a:t>one</a:t>
            </a:r>
            <a:r>
              <a:rPr lang="en-US" baseline="0" dirty="0"/>
              <a:t> of the things we need to assess is how well it is able to maintain itself financially. That is: is the ministry </a:t>
            </a:r>
            <a:r>
              <a:rPr lang="en-US" i="1" baseline="0" dirty="0"/>
              <a:t>sustainable</a:t>
            </a:r>
            <a:r>
              <a:rPr lang="en-US" baseline="0" dirty="0"/>
              <a:t>?</a:t>
            </a:r>
          </a:p>
          <a:p>
            <a:endParaRPr lang="en-US" baseline="0" dirty="0"/>
          </a:p>
          <a:p>
            <a:r>
              <a:rPr lang="en-US" baseline="0" dirty="0"/>
              <a:t>There are a few ways we can measure that, and because this measurement tool is still in the early stages of development, we really are open to suggestions. </a:t>
            </a:r>
          </a:p>
          <a:p>
            <a:endParaRPr lang="en-US" baseline="0" dirty="0"/>
          </a:p>
          <a:p>
            <a:r>
              <a:rPr lang="en-US" baseline="0" dirty="0"/>
              <a:t>(Yes, this is going to sound like it’s all about money, but bear with us for a few minutes, because after we discuss sustainability, we’ll move on to how well the worshiping community is living faithfully into its sense of call/mission/purpose. We will spend more time on that than we do on this!)</a:t>
            </a:r>
          </a:p>
          <a:p>
            <a:endParaRPr lang="en-US" baseline="0" dirty="0"/>
          </a:p>
          <a:p>
            <a:pPr marL="228600" indent="-228600">
              <a:buAutoNum type="arabicPeriod"/>
            </a:pPr>
            <a:r>
              <a:rPr lang="en-US" baseline="0" dirty="0"/>
              <a:t>Financial health (CLICK to make first bullet point appear)</a:t>
            </a:r>
          </a:p>
          <a:p>
            <a:pPr marL="685800" lvl="1" indent="-228600">
              <a:buFont typeface="Arial" panose="020B0604020202020204" pitchFamily="34" charset="0"/>
              <a:buChar char="•"/>
            </a:pPr>
            <a:r>
              <a:rPr lang="en-US" baseline="0" dirty="0"/>
              <a:t>Does the worshiping community have enough annual income to meet its annual costs? This could come in the form of pledges, general offerings, and/or an endowment fund. Money from grants would not be included here, because grants are short-term.</a:t>
            </a:r>
          </a:p>
          <a:p>
            <a:pPr marL="685800" lvl="1" indent="-228600">
              <a:buFont typeface="Arial" panose="020B0604020202020204" pitchFamily="34" charset="0"/>
              <a:buChar char="•"/>
            </a:pPr>
            <a:r>
              <a:rPr lang="en-US" baseline="0" dirty="0"/>
              <a:t>Does the worshiping community have a realistic budget for its size (that is --- for the number of people who regularly participate)?</a:t>
            </a:r>
          </a:p>
          <a:p>
            <a:pPr marL="685800" lvl="1" indent="-228600">
              <a:buFont typeface="Arial" panose="020B0604020202020204" pitchFamily="34" charset="0"/>
              <a:buChar char="•"/>
            </a:pPr>
            <a:r>
              <a:rPr lang="en-US" baseline="0" dirty="0"/>
              <a:t>Is the worshiping community in debt? If so, are they in a position to repay it? How long do they expect to be repaying the debt?</a:t>
            </a:r>
          </a:p>
          <a:p>
            <a:pPr marL="685800" lvl="1" indent="-228600">
              <a:buFont typeface="Arial" panose="020B0604020202020204" pitchFamily="34" charset="0"/>
              <a:buChar char="•"/>
            </a:pPr>
            <a:r>
              <a:rPr lang="en-US" baseline="0" dirty="0"/>
              <a:t>Is the worshiping community relying on grants and other temporary income for its regular expenses?</a:t>
            </a:r>
          </a:p>
          <a:p>
            <a:pPr marL="228600" indent="-228600">
              <a:buFont typeface="Arial" panose="020B0604020202020204" pitchFamily="34" charset="0"/>
              <a:buChar char="•"/>
            </a:pPr>
            <a:endParaRPr lang="en-US" baseline="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baseline="0" dirty="0"/>
              <a:t>Facilities (CLICK to make second bullet point appear)</a:t>
            </a:r>
          </a:p>
          <a:p>
            <a:pPr marL="685800" lvl="1" indent="-228600">
              <a:buFont typeface="Arial" panose="020B0604020202020204" pitchFamily="34" charset="0"/>
              <a:buChar char="•"/>
            </a:pPr>
            <a:r>
              <a:rPr lang="en-US" baseline="0" dirty="0"/>
              <a:t>Does the worshiping community have a building to maintain? </a:t>
            </a:r>
          </a:p>
          <a:p>
            <a:pPr marL="1143000" lvl="2" indent="-228600">
              <a:buFont typeface="Arial" panose="020B0604020202020204" pitchFamily="34" charset="0"/>
              <a:buChar char="•"/>
            </a:pPr>
            <a:r>
              <a:rPr lang="en-US" baseline="0" dirty="0"/>
              <a:t>If so, is the size and age of the building appropriate for the size of the worshiping community?</a:t>
            </a:r>
          </a:p>
          <a:p>
            <a:pPr marL="1143000" lvl="2" indent="-228600">
              <a:buFont typeface="Arial" panose="020B0604020202020204" pitchFamily="34" charset="0"/>
              <a:buChar char="•"/>
            </a:pPr>
            <a:r>
              <a:rPr lang="en-US" baseline="0" dirty="0"/>
              <a:t>Does it require a great deal of expensive maintenance, and if so, can the worshiping community realistically afford that?</a:t>
            </a:r>
          </a:p>
          <a:p>
            <a:pPr marL="685800" lvl="1" indent="-228600">
              <a:buFont typeface="Arial" panose="020B0604020202020204" pitchFamily="34" charset="0"/>
              <a:buChar char="•"/>
            </a:pPr>
            <a:r>
              <a:rPr lang="en-US" baseline="0" dirty="0"/>
              <a:t>If the worshiping community does not have a building, where does it meet, and what are the costs involved? Are they realistic for the size and budget of the worshiping community?</a:t>
            </a:r>
          </a:p>
          <a:p>
            <a:pPr marL="685800" lvl="1" indent="-228600">
              <a:buFont typeface="Arial" panose="020B0604020202020204" pitchFamily="34" charset="0"/>
              <a:buChar char="•"/>
            </a:pPr>
            <a:r>
              <a:rPr lang="en-US" baseline="0" dirty="0"/>
              <a:t>Will the worshiping community outgrow the space in the near future, requiring either a move or an addition? If so, will the associated financial burden be manageable given the current size and assets of the worshiping community?</a:t>
            </a:r>
          </a:p>
          <a:p>
            <a:pPr marL="685800" lvl="1" indent="-228600">
              <a:buFont typeface="Arial" panose="020B0604020202020204" pitchFamily="34" charset="0"/>
              <a:buChar char="•"/>
            </a:pPr>
            <a:endParaRPr lang="en-US" baseline="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baseline="0" dirty="0"/>
              <a:t>Leadership (CLICK to make third bullet point appear)</a:t>
            </a:r>
          </a:p>
          <a:p>
            <a:pPr marL="685800" lvl="1" indent="-228600">
              <a:buFont typeface="Arial" panose="020B0604020202020204" pitchFamily="34" charset="0"/>
              <a:buChar char="•"/>
            </a:pPr>
            <a:r>
              <a:rPr lang="en-US" baseline="0" dirty="0"/>
              <a:t>Does the worshiping community employ paid staff, and if so, what proportion of the budget is used for salaries and benefits?</a:t>
            </a:r>
          </a:p>
          <a:p>
            <a:pPr marL="685800" lvl="1" indent="-228600">
              <a:buFont typeface="Arial" panose="020B0604020202020204" pitchFamily="34" charset="0"/>
              <a:buChar char="•"/>
            </a:pPr>
            <a:r>
              <a:rPr lang="en-US" baseline="0" dirty="0"/>
              <a:t>Is the leader employed full-time, or part-time; if part-time, is the worshiping community small enough that this is reasonable?</a:t>
            </a:r>
          </a:p>
          <a:p>
            <a:pPr marL="685800" lvl="1" indent="-228600">
              <a:buFont typeface="Arial" panose="020B0604020202020204" pitchFamily="34" charset="0"/>
              <a:buChar char="•"/>
            </a:pPr>
            <a:r>
              <a:rPr lang="en-US" baseline="0" dirty="0"/>
              <a:t>If it’s a larger worshiping community, is it adequately staffed for its size, and if so, is it able to pay its staff adequately?</a:t>
            </a:r>
          </a:p>
          <a:p>
            <a:pPr marL="685800" lvl="1" indent="-228600">
              <a:buFont typeface="Arial" panose="020B0604020202020204" pitchFamily="34" charset="0"/>
              <a:buChar char="•"/>
            </a:pPr>
            <a:r>
              <a:rPr lang="en-US" baseline="0" dirty="0"/>
              <a:t>Is there a leader-related conflict that is threatening to divide the worshiping community? If so, has the worshiping community been receiving help with the conflict?</a:t>
            </a:r>
          </a:p>
          <a:p>
            <a:pPr marL="685800" lvl="1" indent="-228600">
              <a:buFont typeface="Arial" panose="020B0604020202020204" pitchFamily="34" charset="0"/>
              <a:buChar char="•"/>
            </a:pPr>
            <a:endParaRPr lang="en-US" baseline="0" dirty="0"/>
          </a:p>
          <a:p>
            <a:pPr marL="0" lvl="0" indent="0">
              <a:buFont typeface="+mj-lt"/>
              <a:buNone/>
            </a:pPr>
            <a:r>
              <a:rPr lang="en-US" baseline="0" dirty="0"/>
              <a:t>By examining these factors, we can assess how likely it is that a worshiping community can sustain its ministry over a prolonged period of time in its current state, and assign it a numeric value for each of these three factors, and then an overall numeric value for sustainability. </a:t>
            </a:r>
          </a:p>
          <a:p>
            <a:pPr marL="0" lvl="0" indent="0">
              <a:buFont typeface="+mj-lt"/>
              <a:buNone/>
            </a:pPr>
            <a:endParaRPr lang="en-US" baseline="0" dirty="0"/>
          </a:p>
          <a:p>
            <a:pPr marL="0" lvl="0" indent="0">
              <a:buFont typeface="+mj-lt"/>
              <a:buNone/>
            </a:pPr>
            <a:r>
              <a:rPr lang="en-US" baseline="0" dirty="0"/>
              <a:t>Then, we could theoretically place it on a graph (CLICK to bring up line of sustainability), so that if it scores high on sustainability, it would appear as a dot on the graph above this line (CLICK to make first dot appear); if it scores low, it would appear as a dot below this line (CLICK to make second dot appear). The higher the score, the higher it would appear on the graph; the lower the score, the lower it would appear on the graph. </a:t>
            </a:r>
          </a:p>
          <a:p>
            <a:pPr marL="685800" lvl="1" indent="-228600">
              <a:buFont typeface="Arial" panose="020B0604020202020204" pitchFamily="34" charset="0"/>
              <a:buChar char="•"/>
            </a:pPr>
            <a:endParaRPr lang="en-US" baseline="0" dirty="0"/>
          </a:p>
          <a:p>
            <a:pPr marL="457200" lvl="1"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endParaRPr lang="en-US" dirty="0"/>
          </a:p>
        </p:txBody>
      </p:sp>
      <p:sp>
        <p:nvSpPr>
          <p:cNvPr id="4" name="Slide Number Placeholder 3"/>
          <p:cNvSpPr>
            <a:spLocks noGrp="1"/>
          </p:cNvSpPr>
          <p:nvPr>
            <p:ph type="sldNum" sz="quarter" idx="10"/>
          </p:nvPr>
        </p:nvSpPr>
        <p:spPr/>
        <p:txBody>
          <a:bodyPr/>
          <a:lstStyle/>
          <a:p>
            <a:fld id="{3AD43BF1-7F36-4CD7-9D28-39ECA42C8D5D}" type="slidenum">
              <a:rPr lang="en-US" smtClean="0"/>
              <a:t>8</a:t>
            </a:fld>
            <a:endParaRPr lang="en-US"/>
          </a:p>
        </p:txBody>
      </p:sp>
    </p:spTree>
    <p:extLst>
      <p:ext uri="{BB962C8B-B14F-4D97-AF65-F5344CB8AC3E}">
        <p14:creationId xmlns:p14="http://schemas.microsoft.com/office/powerpoint/2010/main" val="4146789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So, now we have a two-by two grid into which we can plot a worshiping</a:t>
            </a:r>
            <a:r>
              <a:rPr lang="en-US" i="0" baseline="0" dirty="0"/>
              <a:t> community, based on their overall score on sustainability and their overall score on spiritual vitality (if screen is blank, CLICK to show both axes). </a:t>
            </a:r>
          </a:p>
          <a:p>
            <a:endParaRPr lang="en-US" i="0" baseline="0" dirty="0"/>
          </a:p>
          <a:p>
            <a:r>
              <a:rPr lang="en-US" i="0" baseline="0" dirty="0"/>
              <a:t>The two axes together produce four quadrants. </a:t>
            </a:r>
          </a:p>
          <a:p>
            <a:endParaRPr lang="en-US" i="0" baseline="0" dirty="0"/>
          </a:p>
          <a:p>
            <a:r>
              <a:rPr lang="en-US" i="0" baseline="0" dirty="0"/>
              <a:t>In the upper left quadrant, we would plot worshiping communities  with high sustainability and high spiritual vitality (CLICK to illustrate).</a:t>
            </a:r>
          </a:p>
          <a:p>
            <a:endParaRPr lang="en-US" i="0" baseline="0" dirty="0"/>
          </a:p>
          <a:p>
            <a:r>
              <a:rPr lang="en-US" i="0" baseline="0" dirty="0"/>
              <a:t>In the lower right quadrant, we would plot worshiping communities  with low sustainability and low spiritual vitality (CLICK to illustrate).</a:t>
            </a:r>
          </a:p>
          <a:p>
            <a:endParaRPr lang="en-US" i="0" baseline="0" dirty="0"/>
          </a:p>
          <a:p>
            <a:r>
              <a:rPr lang="en-US" i="0" baseline="0" dirty="0"/>
              <a:t>In the lower left quadrant, we would plot worshiping communities with low sustainability but high spiritual vitality (CLICK to illustrate).</a:t>
            </a:r>
          </a:p>
          <a:p>
            <a:endParaRPr lang="en-US" i="0" baseline="0" dirty="0"/>
          </a:p>
          <a:p>
            <a:r>
              <a:rPr lang="en-US" i="0" baseline="0" dirty="0"/>
              <a:t>Finally, in the upper right quadrant, we would plot worshiping communities with high sustainability but low spiritual vitality (CLICK to illustrate).</a:t>
            </a:r>
          </a:p>
          <a:p>
            <a:endParaRPr lang="en-US" i="0" baseline="0" dirty="0"/>
          </a:p>
          <a:p>
            <a:r>
              <a:rPr lang="en-US" i="0" baseline="0" dirty="0"/>
              <a:t>(If time permits, solicit suggestions from audience about what a worshiping community might be like in each of the four quadrants); if times does not permit, give the following examples:</a:t>
            </a:r>
          </a:p>
          <a:p>
            <a:endParaRPr lang="en-US" i="0" baseline="0" dirty="0"/>
          </a:p>
          <a:p>
            <a:r>
              <a:rPr lang="en-US" i="0" baseline="0" dirty="0"/>
              <a:t>High Sustainability (S) + High Spiritual Vitality (SV): Most of these things are happening: people of all ages are aware of and are using their spiritual gifts, where regular Bible study happens at all ages, where a culture of generosity is present, and where good stewardship is practiced, where there is a great sense of collaboration between staff and participants, where minor conflicts don’t blow up into major ones, where there is a clearly stated mission/purpose that most can articulate, a sense of excitement and shared ownership around the mission, a focus on going out into the streets and being the hands and feet of Jesus to relieve suffering and bring justice into the world, where everyone believes that evangelism is a way of life and everyone is welcomed, where leaders are servants and leadership is taught and nurtured, where excellent preaching and lively worship is happening, and where people genuinely care about and for one another. There is a fair system of evaluating ministries, programs, and staff performance, a fair system of compensation, a clear budgeting process, and transparency about where monies come from and how they are spent. The worshiping community is able to live within its means and has a sustainable budget. It is growing enough to replace natural losses as some people move away or leave. </a:t>
            </a:r>
          </a:p>
          <a:p>
            <a:endParaRPr lang="en-US" i="0" baseline="0" dirty="0"/>
          </a:p>
          <a:p>
            <a:r>
              <a:rPr lang="en-US" i="0" baseline="0" dirty="0"/>
              <a:t>Low S and Low SV: Most of these things are happening: the worshiping community has been in a significant decline for a long time. It has lost its spiritual energy. There’s a sense that most participants know they need help, but either they’ve gotten help that failed, or there is some obstacle to getting help. Perhaps one person or one family controls finances, or programming, or internal politics. Worship has lost its vibrancy. Programs that once were important are no longer happening or are not happening with much energy. It has lost a good proportion of its original participants over time. An older building may be too large for the size of the group worshiping there and may have become a financial burden. There may be unresolved conflicts that continue to prevent the worshiping community from changing. When someone tries to start new ministries, they encounter obstacles. People feel frustrated, and wonder why they stay here. Losses each year outnumber newcomers, and there is a trend of budget declines as well. </a:t>
            </a:r>
          </a:p>
          <a:p>
            <a:endParaRPr lang="en-US" i="0" baseline="0" dirty="0"/>
          </a:p>
          <a:p>
            <a:r>
              <a:rPr lang="en-US" i="0" baseline="0" dirty="0"/>
              <a:t>Low S and High SV: This may be a newer worshiping community with lots of energy and a focus on outreach and welcoming new participants. It may have a very clear mission statement concerning its purpose and who it is trying to reach. Worship is lively and full of energy. There is a strong sense of hope. It is in a high-growth stage. It may not yet have worked out all the details about how it is to sustain itself. It may not meet in a church building, and it may not meet in the same place on a weekly basis. Space may have become a concern as the community is outgrowing its current facilities. Or it may be an older community that has gone through an extensive rebirthing process, into something new. Like a new worshiping community, there is a strong sense of hope and energy, and it is focusing on ministry and worship rather than on maintenance or self preservation. </a:t>
            </a:r>
          </a:p>
          <a:p>
            <a:endParaRPr lang="en-US" i="0" baseline="0" dirty="0"/>
          </a:p>
          <a:p>
            <a:r>
              <a:rPr lang="en-US" i="0" baseline="0" dirty="0"/>
              <a:t>High S and Low SV: This may be an older worshiping community that up until recently was both sustainable and spiritually vital. But it has plateaued; growth has stopped. It may be going through a process of redefining the vision, which could quickly put it back into the High Sustainability and High Spiritual Vitality quadrant. It probably is not mired in deep conflict, or if it is, the conflict is recent. Or, it would be in the Low Sustainability and Low Spiritual Vitality quadrant, except that a large endowment has allowed this worshiping community to continue on without asking much of its participants. </a:t>
            </a:r>
          </a:p>
          <a:p>
            <a:endParaRPr lang="en-US" i="0" dirty="0"/>
          </a:p>
        </p:txBody>
      </p:sp>
      <p:sp>
        <p:nvSpPr>
          <p:cNvPr id="4" name="Slide Number Placeholder 3"/>
          <p:cNvSpPr>
            <a:spLocks noGrp="1"/>
          </p:cNvSpPr>
          <p:nvPr>
            <p:ph type="sldNum" sz="quarter" idx="10"/>
          </p:nvPr>
        </p:nvSpPr>
        <p:spPr/>
        <p:txBody>
          <a:bodyPr/>
          <a:lstStyle/>
          <a:p>
            <a:fld id="{3AD43BF1-7F36-4CD7-9D28-39ECA42C8D5D}" type="slidenum">
              <a:rPr lang="en-US" smtClean="0"/>
              <a:t>9</a:t>
            </a:fld>
            <a:endParaRPr lang="en-US"/>
          </a:p>
        </p:txBody>
      </p:sp>
    </p:spTree>
    <p:extLst>
      <p:ext uri="{BB962C8B-B14F-4D97-AF65-F5344CB8AC3E}">
        <p14:creationId xmlns:p14="http://schemas.microsoft.com/office/powerpoint/2010/main" val="2704255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life cycle of a</a:t>
            </a:r>
            <a:r>
              <a:rPr lang="en-US" baseline="0" dirty="0"/>
              <a:t> worshiping community: this is a diagram of a typical life cycle model that you might find in any book on congregational vitality. Here, we’ve overlaid it over the four-quadrant grid that we’ve just gone through. </a:t>
            </a:r>
          </a:p>
          <a:p>
            <a:endParaRPr lang="en-US" baseline="0" dirty="0"/>
          </a:p>
          <a:p>
            <a:r>
              <a:rPr lang="en-US" baseline="0" dirty="0"/>
              <a:t>You’d start with the lower left (quadrant 1) (CLICK to have Quadrant 1 title appear on graph), and follow the blue line (here, you are plotting two scores: spiritual vitality and sustainability, just like you would plot X,Y variables on a graph when you were back in high school math). </a:t>
            </a:r>
          </a:p>
          <a:p>
            <a:endParaRPr lang="en-US" baseline="0" dirty="0"/>
          </a:p>
          <a:p>
            <a:r>
              <a:rPr lang="en-US" baseline="0" dirty="0"/>
              <a:t>These are the high spiritual-vitality worshiping communities that are not yet sustainable. They are either new or newer, or are an older community that has reinvented itself into something new. </a:t>
            </a:r>
          </a:p>
          <a:p>
            <a:endParaRPr lang="en-US" baseline="0" dirty="0"/>
          </a:p>
          <a:p>
            <a:r>
              <a:rPr lang="en-US" baseline="0" dirty="0"/>
              <a:t>Remember: the more highly spiritually vital a worshiping community is, the farther left it appears on the graph. Because we are moving from left to right through the life cycle, this is why we said that communities to the left of the line of vitality would be more vital. As you follow the blue line through Quadrant 1, the natural progression of a new or renewed worshiping community is to grow, and with that growth comes resources that lead to higher sustainability. So, as it becomes more sustainable, it’s moving upward into Quadrant 2. But also notice that it’s also moving to the right as it moves up. It’s losing some spiritual momentum. Those in Quadrant 1 are therefore the fastest growing worshiping communities. </a:t>
            </a:r>
          </a:p>
          <a:p>
            <a:endParaRPr lang="en-US" baseline="0" dirty="0"/>
          </a:p>
          <a:p>
            <a:r>
              <a:rPr lang="en-US" baseline="0" dirty="0"/>
              <a:t>What kinds of leaders are typically found in a Quadrant 1 worshiping community? Those who are natural catalysts; they know how to get things started, have great entrepreneurial skills. As they grow and move into sustainability (which moves them up into Quadrant 2 (CLICK to have Quadrant 2 title appear on graph), that person also needs to be a great organizer, or needs to have an organizer join the team, or needs to be replaced by a great organizer. </a:t>
            </a:r>
          </a:p>
          <a:p>
            <a:endParaRPr lang="en-US" baseline="0" dirty="0"/>
          </a:p>
          <a:p>
            <a:r>
              <a:rPr lang="en-US" baseline="0" dirty="0"/>
              <a:t>Worshiping communities located within Quadrant 2 are the most spiritually vital and the most sustainable. It’s where most worshiping communities want to be. What kinds of leaders tend to lead Quadrant 2 communities? Those with great organizational and administrative skills, as well as those who are good general operators; they know how to keep things running smoothly. </a:t>
            </a:r>
          </a:p>
          <a:p>
            <a:endParaRPr lang="en-US" baseline="0" dirty="0"/>
          </a:p>
          <a:p>
            <a:r>
              <a:rPr lang="en-US" baseline="0" dirty="0"/>
              <a:t>However, absent of other skills, or a tendency toward creativity and innovation, an operator leader type also tends toward leadership that feels “safe” and “responsible,” and one side effect of that can be a loss of energy and enthusiasm for ministry, as the worshiping community becomes set in their ways and resistant to changes and new ideas (which unfortunately tend to pop up when new leaders emerge!). So, an operator type can also help push a worshiping community over the hump and into Quadrant 3 (CLICK to have Quadrant 3 title appear on graph), where it might plateau for a while and then begin a slow decline in spiritual vitality and in sustainability. </a:t>
            </a:r>
          </a:p>
          <a:p>
            <a:endParaRPr lang="en-US" baseline="0" dirty="0"/>
          </a:p>
          <a:p>
            <a:r>
              <a:rPr lang="en-US" baseline="0" dirty="0"/>
              <a:t>Leaders in Quadrant 3 tend to be operators and at some point tend to be replaced by healers, who hope to help the worshiping community redefine its purpose in efforts to return to Quadrant 2. Healers are usually hired to provide pastoral care in conflicted, declining worshiping communities. Unfortunately, what is needed to turn the community around is a catalyst/innovator type, but usually by the time the worshiping community moves low into Quadrant 3 or into Quadrant 4, they WANT a healer to make them feel well again as a community, despite what the overall community needs. </a:t>
            </a:r>
          </a:p>
          <a:p>
            <a:endParaRPr lang="en-US" baseline="0" dirty="0"/>
          </a:p>
          <a:p>
            <a:r>
              <a:rPr lang="en-US" baseline="0" dirty="0"/>
              <a:t>Leaders in Quadrant 4 (CLICK to have Quadrant 4 title appear on the graph) tend to be healers (thinking of themselves as chaplains more than as agents for change) and as the worshiping community slides further into decline, they often want, and get, a “parent” leader; someone who fills in the leadership vacuum that has slowly built up through the decline. </a:t>
            </a:r>
          </a:p>
          <a:p>
            <a:endParaRPr lang="en-US" baseline="0" dirty="0"/>
          </a:p>
          <a:p>
            <a:r>
              <a:rPr lang="en-US" baseline="0" dirty="0"/>
              <a:t>What is missing in this model, though, is what happens when a worshiping community moves along into Quadrant 3 or 4 and does some redefinition or redevelopment. Let’s talk about that next.</a:t>
            </a:r>
            <a:endParaRPr lang="en-US" dirty="0"/>
          </a:p>
        </p:txBody>
      </p:sp>
      <p:sp>
        <p:nvSpPr>
          <p:cNvPr id="4" name="Slide Number Placeholder 3"/>
          <p:cNvSpPr>
            <a:spLocks noGrp="1"/>
          </p:cNvSpPr>
          <p:nvPr>
            <p:ph type="sldNum" sz="quarter" idx="10"/>
          </p:nvPr>
        </p:nvSpPr>
        <p:spPr/>
        <p:txBody>
          <a:bodyPr/>
          <a:lstStyle/>
          <a:p>
            <a:fld id="{3AD43BF1-7F36-4CD7-9D28-39ECA42C8D5D}" type="slidenum">
              <a:rPr lang="en-US" smtClean="0"/>
              <a:t>10</a:t>
            </a:fld>
            <a:endParaRPr lang="en-US"/>
          </a:p>
        </p:txBody>
      </p:sp>
    </p:spTree>
    <p:extLst>
      <p:ext uri="{BB962C8B-B14F-4D97-AF65-F5344CB8AC3E}">
        <p14:creationId xmlns:p14="http://schemas.microsoft.com/office/powerpoint/2010/main" val="2842658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life cycle of a</a:t>
            </a:r>
            <a:r>
              <a:rPr lang="en-US" baseline="0" dirty="0"/>
              <a:t> worshiping community: this is a diagram of a typical life cycle model that you might find in any book on congregational vitality. Here, we’ve overlaid it over the four-quadrant grid that we’ve just gone through. </a:t>
            </a:r>
          </a:p>
          <a:p>
            <a:endParaRPr lang="en-US" baseline="0" dirty="0"/>
          </a:p>
          <a:p>
            <a:r>
              <a:rPr lang="en-US" baseline="0" dirty="0"/>
              <a:t>You’d start with the lower left (quadrant 1) (CLICK to have Quadrant 1 title appear on graph), and follow the blue line (here, you are plotting two scores: spiritual vitality and sustainability, just like you would plot X,Y variables on a graph when you were back in high school math). </a:t>
            </a:r>
          </a:p>
          <a:p>
            <a:endParaRPr lang="en-US" baseline="0" dirty="0"/>
          </a:p>
          <a:p>
            <a:r>
              <a:rPr lang="en-US" baseline="0" dirty="0"/>
              <a:t>These are the high spiritual-vitality worshiping communities that are not yet sustainable. They are either new or newer, or are an older community that has reinvented itself into something new. </a:t>
            </a:r>
          </a:p>
          <a:p>
            <a:endParaRPr lang="en-US" baseline="0" dirty="0"/>
          </a:p>
          <a:p>
            <a:r>
              <a:rPr lang="en-US" baseline="0" dirty="0"/>
              <a:t>Remember: the more highly spiritually vital a worshiping community is, the farther left it appears on the graph. Because we are moving from left to right through the life cycle, this is why we said that communities to the left of the line of vitality would be more vital. As you follow the blue line through Quadrant 1, the natural progression of a new or renewed worshiping community is to grow, and with that growth comes resources that lead to higher sustainability. So, as it becomes more sustainable, it’s moving upward into Quadrant 2. But also notice that it’s also moving to the right as it moves up. It’s losing some spiritual momentum. Those in Quadrant 1 are therefore the fastest growing worshiping communities. </a:t>
            </a:r>
          </a:p>
          <a:p>
            <a:endParaRPr lang="en-US" baseline="0" dirty="0"/>
          </a:p>
          <a:p>
            <a:r>
              <a:rPr lang="en-US" baseline="0" dirty="0"/>
              <a:t>What kinds of leaders are typically found in a Quadrant 1 worshiping community? Those who are natural catalysts; they know how to get things started, have great entrepreneurial skills. As they grow and move into sustainability (which moves them up into Quadrant 2 (CLICK to have Quadrant 2 title appear on graph), that person also needs to be a great organizer, or needs to have an organizer join the team, or needs to be replaced by a great organizer. </a:t>
            </a:r>
          </a:p>
          <a:p>
            <a:endParaRPr lang="en-US" baseline="0" dirty="0"/>
          </a:p>
          <a:p>
            <a:r>
              <a:rPr lang="en-US" baseline="0" dirty="0"/>
              <a:t>Worshiping communities located within Quadrant 2 are the most spiritually vital and the most sustainable. It’s where most worshiping communities want to be. What kinds of leaders tend to lead Quadrant 2 communities? Those with great organizational and administrative skills, as well as those who are good general operators; they know how to keep things running smoothly. </a:t>
            </a:r>
          </a:p>
          <a:p>
            <a:endParaRPr lang="en-US" baseline="0" dirty="0"/>
          </a:p>
          <a:p>
            <a:r>
              <a:rPr lang="en-US" baseline="0" dirty="0"/>
              <a:t>However, absent of other skills, or a tendency toward creativity and innovation, an operator leader type also tends toward leadership that feels “safe” and “responsible,” and one side effect of that can be a loss of energy and enthusiasm for ministry, as the worshiping community becomes set in their ways and resistant to changes and new ideas (which unfortunately tend to pop up when new leaders emerge!). So, an operator type can also help push a worshiping community over the hump and into Quadrant 3 (CLICK to have Quadrant 3 title appear on graph), where it might plateau for a while and then begin a slow decline in spiritual vitality and in sustainability. </a:t>
            </a:r>
          </a:p>
          <a:p>
            <a:endParaRPr lang="en-US" baseline="0" dirty="0"/>
          </a:p>
          <a:p>
            <a:r>
              <a:rPr lang="en-US" baseline="0" dirty="0"/>
              <a:t>Leaders in Quadrant 3 tend to be operators and at some point tend to be replaced by healers, who hope to help the worshiping community redefine its purpose in efforts to return to Quadrant 2. Healers are usually hired to provide pastoral care in conflicted, declining worshiping communities. Unfortunately, what is needed to turn the community around is a catalyst/innovator type, but usually by the time the worshiping community moves low into Quadrant 3 or into Quadrant 4, they WANT a healer to make them feel well again as a community, despite what the overall community needs. </a:t>
            </a:r>
          </a:p>
          <a:p>
            <a:endParaRPr lang="en-US" baseline="0" dirty="0"/>
          </a:p>
          <a:p>
            <a:r>
              <a:rPr lang="en-US" baseline="0" dirty="0"/>
              <a:t>Leaders in Quadrant 4 (CLICK to have Quadrant 4 title appear on the graph) tend to be healers (thinking of themselves as chaplains more than as agents for change) and as the worshiping community slides further into decline, they often want, and get, a “parent” leader; someone who fills in the leadership vacuum that has slowly built up through the decline. </a:t>
            </a:r>
          </a:p>
          <a:p>
            <a:endParaRPr lang="en-US" baseline="0" dirty="0"/>
          </a:p>
          <a:p>
            <a:r>
              <a:rPr lang="en-US" baseline="0" dirty="0"/>
              <a:t>What is missing in this model, though, is what happens when a worshiping community moves along into Quadrant 3 or 4 and does some redefinition or redevelopment. Let’s talk about that next.</a:t>
            </a:r>
            <a:endParaRPr lang="en-US" dirty="0"/>
          </a:p>
        </p:txBody>
      </p:sp>
      <p:sp>
        <p:nvSpPr>
          <p:cNvPr id="4" name="Slide Number Placeholder 3"/>
          <p:cNvSpPr>
            <a:spLocks noGrp="1"/>
          </p:cNvSpPr>
          <p:nvPr>
            <p:ph type="sldNum" sz="quarter" idx="10"/>
          </p:nvPr>
        </p:nvSpPr>
        <p:spPr/>
        <p:txBody>
          <a:bodyPr/>
          <a:lstStyle/>
          <a:p>
            <a:fld id="{3AD43BF1-7F36-4CD7-9D28-39ECA42C8D5D}" type="slidenum">
              <a:rPr lang="en-US" smtClean="0"/>
              <a:t>11</a:t>
            </a:fld>
            <a:endParaRPr lang="en-US"/>
          </a:p>
        </p:txBody>
      </p:sp>
    </p:spTree>
    <p:extLst>
      <p:ext uri="{BB962C8B-B14F-4D97-AF65-F5344CB8AC3E}">
        <p14:creationId xmlns:p14="http://schemas.microsoft.com/office/powerpoint/2010/main" val="2071217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say a</a:t>
            </a:r>
            <a:r>
              <a:rPr lang="en-US" baseline="0" dirty="0"/>
              <a:t> worshiping community crosses the line from Quadrant 2 (CLICK to show Quadrant 2 title), which is highly spiritually vital and highly sustainable, into Quadrant 3, which is a little less spiritually vital but still sustainable (CLICK to show Quadrant 3 title). </a:t>
            </a:r>
          </a:p>
          <a:p>
            <a:endParaRPr lang="en-US" baseline="0" dirty="0"/>
          </a:p>
          <a:p>
            <a:r>
              <a:rPr lang="en-US" baseline="0" dirty="0"/>
              <a:t>Remember, the trajectory is the blue curved line, so that initially, a Quadrant 3 community would still be fairly high in spiritual vitality (as far left as you can go in Quadrant 3, and still pretty high in sustainability (as high as you can go, but starting to go downhill just a bit). </a:t>
            </a:r>
          </a:p>
          <a:p>
            <a:endParaRPr lang="en-US" baseline="0" dirty="0"/>
          </a:p>
          <a:p>
            <a:r>
              <a:rPr lang="en-US" baseline="0" dirty="0"/>
              <a:t>IF this community does some work to redefine its goals/direction, it can easily work its way back to Quadrant 2 (CLICK to show green “redefinition” circle). NOTE that doing so requires a leader who is more of an innovator than an operator. If not the worshiping community leader, than perhaps a volunteer team that is led by an innovator can make it happen. </a:t>
            </a:r>
          </a:p>
          <a:p>
            <a:endParaRPr lang="en-US" baseline="0" dirty="0"/>
          </a:p>
        </p:txBody>
      </p:sp>
      <p:sp>
        <p:nvSpPr>
          <p:cNvPr id="4" name="Slide Number Placeholder 3"/>
          <p:cNvSpPr>
            <a:spLocks noGrp="1"/>
          </p:cNvSpPr>
          <p:nvPr>
            <p:ph type="sldNum" sz="quarter" idx="10"/>
          </p:nvPr>
        </p:nvSpPr>
        <p:spPr/>
        <p:txBody>
          <a:bodyPr/>
          <a:lstStyle/>
          <a:p>
            <a:fld id="{3AD43BF1-7F36-4CD7-9D28-39ECA42C8D5D}" type="slidenum">
              <a:rPr lang="en-US" smtClean="0"/>
              <a:t>12</a:t>
            </a:fld>
            <a:endParaRPr lang="en-US"/>
          </a:p>
        </p:txBody>
      </p:sp>
    </p:spTree>
    <p:extLst>
      <p:ext uri="{BB962C8B-B14F-4D97-AF65-F5344CB8AC3E}">
        <p14:creationId xmlns:p14="http://schemas.microsoft.com/office/powerpoint/2010/main" val="3009010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what if the worshiping community has moved a bit farther along the blue line, deeper into Quadrant 3, and has</a:t>
            </a:r>
            <a:r>
              <a:rPr lang="en-US" baseline="0" dirty="0"/>
              <a:t> lost so much of its momentum that it seems stuck, it’s losing people, losing income, losing energy?</a:t>
            </a:r>
          </a:p>
          <a:p>
            <a:endParaRPr lang="en-US" baseline="0" dirty="0"/>
          </a:p>
          <a:p>
            <a:r>
              <a:rPr lang="en-US" baseline="0" dirty="0"/>
              <a:t>In such a case, simple redefinition of the worshiping community’s mission might not be enough; it might need redevelopment (CLICK to show red “redevelopment” circle). This is when it’s helpful to bring in the presbytery and possibly also a consultant who is trained in redevelopment. A careful assessment of the worshiping community’s history is useful toward understanding how it got into this state and what is needed to do some redevelopment. </a:t>
            </a:r>
          </a:p>
          <a:p>
            <a:endParaRPr lang="en-US" baseline="0" dirty="0"/>
          </a:p>
          <a:p>
            <a:r>
              <a:rPr lang="en-US" baseline="0" dirty="0"/>
              <a:t>Notice that the red redevelopment circle is a bit broader than the green redefinition circle, because it represents a worshiping community that has moved farther along the blue line into Quadrant 3 and when it returns to a Quadrant 2 state, depending on its individual circumstances, it might barely qualify as a Quadrant 2 worshiping community (might not be sustainable at first; spiritual vitality is lower --- to the right of the blue line, which is the “ideal”).</a:t>
            </a:r>
          </a:p>
          <a:p>
            <a:endParaRPr lang="en-US" baseline="0" dirty="0"/>
          </a:p>
          <a:p>
            <a:r>
              <a:rPr lang="en-US" baseline="0" dirty="0"/>
              <a:t>Once again, the work of an innovator is needed for this redevelopment to happen, and usually, worshiping communities in this state don’t have an innovative leader; they have an operator or a healer. So, some sort of intervention might be needed, or, if the leader is genuinely willing to see the redevelopment happen, an innovator might be able to come alongside the leader to help them through the process. However, in order for the worshiping community to become very spiritually vital and very sustainable, the leadership ought to be equipped to deal with change, because big changes will be needed. </a:t>
            </a:r>
            <a:endParaRPr lang="en-US" dirty="0"/>
          </a:p>
        </p:txBody>
      </p:sp>
      <p:sp>
        <p:nvSpPr>
          <p:cNvPr id="4" name="Slide Number Placeholder 3"/>
          <p:cNvSpPr>
            <a:spLocks noGrp="1"/>
          </p:cNvSpPr>
          <p:nvPr>
            <p:ph type="sldNum" sz="quarter" idx="10"/>
          </p:nvPr>
        </p:nvSpPr>
        <p:spPr/>
        <p:txBody>
          <a:bodyPr/>
          <a:lstStyle/>
          <a:p>
            <a:fld id="{3AD43BF1-7F36-4CD7-9D28-39ECA42C8D5D}" type="slidenum">
              <a:rPr lang="en-US" smtClean="0"/>
              <a:t>13</a:t>
            </a:fld>
            <a:endParaRPr lang="en-US"/>
          </a:p>
        </p:txBody>
      </p:sp>
    </p:spTree>
    <p:extLst>
      <p:ext uri="{BB962C8B-B14F-4D97-AF65-F5344CB8AC3E}">
        <p14:creationId xmlns:p14="http://schemas.microsoft.com/office/powerpoint/2010/main" val="583878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Quadrant 4 worshiping community finds some help, it’s not enough to redefine its mission, or redefine itself. Even redevelopment may not be possible; what’s needed is a whole new identity</a:t>
            </a:r>
            <a:r>
              <a:rPr lang="en-US" baseline="0" dirty="0"/>
              <a:t> as something completely different than its former self: a rebirth (CLICK to show purple “rebirth” circle). </a:t>
            </a:r>
          </a:p>
          <a:p>
            <a:endParaRPr lang="en-US" baseline="0" dirty="0"/>
          </a:p>
          <a:p>
            <a:r>
              <a:rPr lang="en-US" baseline="0" dirty="0"/>
              <a:t>Rebirth requires a catalyst; the type of leader needed for new worshiping communities; someone who is entrepreneurial and able to start something new. This kind of a shift is the most difficult, painful, and least likely to be successful, because it requires saying goodbye to the “parent” leader and hello to a “catalyst” leader. It requires letting go of the past and thinking like a new worshiping community with completely different goals and focus. It is NOT the place for people who wish to return to some golden era that existed decades ago because that’s not going to happen. </a:t>
            </a:r>
          </a:p>
          <a:p>
            <a:endParaRPr lang="en-US" baseline="0" dirty="0"/>
          </a:p>
          <a:p>
            <a:r>
              <a:rPr lang="en-US" baseline="0" dirty="0"/>
              <a:t>But it’s possible. </a:t>
            </a:r>
          </a:p>
          <a:p>
            <a:endParaRPr lang="en-US" baseline="0" dirty="0"/>
          </a:p>
          <a:p>
            <a:r>
              <a:rPr lang="en-US" baseline="0" dirty="0"/>
              <a:t>The purple “rebirth” circle is broader because it represents that larger amount of change that must happen for a successful rebirthing. It shows that more work is required. And, you’ll notice that it does not return the community into Quadrant 2 and sustainability; the new worshiping community that is formed is clearly in Quadrant 1 and must work hard to achieve sustainability. </a:t>
            </a:r>
            <a:endParaRPr lang="en-US" dirty="0"/>
          </a:p>
        </p:txBody>
      </p:sp>
      <p:sp>
        <p:nvSpPr>
          <p:cNvPr id="4" name="Slide Number Placeholder 3"/>
          <p:cNvSpPr>
            <a:spLocks noGrp="1"/>
          </p:cNvSpPr>
          <p:nvPr>
            <p:ph type="sldNum" sz="quarter" idx="10"/>
          </p:nvPr>
        </p:nvSpPr>
        <p:spPr/>
        <p:txBody>
          <a:bodyPr/>
          <a:lstStyle/>
          <a:p>
            <a:fld id="{3AD43BF1-7F36-4CD7-9D28-39ECA42C8D5D}" type="slidenum">
              <a:rPr lang="en-US" smtClean="0"/>
              <a:t>14</a:t>
            </a:fld>
            <a:endParaRPr lang="en-US"/>
          </a:p>
        </p:txBody>
      </p:sp>
    </p:spTree>
    <p:extLst>
      <p:ext uri="{BB962C8B-B14F-4D97-AF65-F5344CB8AC3E}">
        <p14:creationId xmlns:p14="http://schemas.microsoft.com/office/powerpoint/2010/main" val="3876599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10/24/19</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10/24/19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10/24/19</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10/24/19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10/24/19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10/24/19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10/24/19</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10/24/19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t>10/24/19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t>10/24/19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t>10/24/19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t>10/24/19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10/24/19</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t>10/24/19</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hyperlink" Target="mailto:chiphardwick@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customXml" Target="../ink/ink3.xml"/><Relationship Id="rId10" Type="http://schemas.openxmlformats.org/officeDocument/2006/relationships/customXml" Target="../ink/ink8.xml"/><Relationship Id="rId4" Type="http://schemas.openxmlformats.org/officeDocument/2006/relationships/customXml" Target="../ink/ink2.xml"/><Relationship Id="rId9" Type="http://schemas.openxmlformats.org/officeDocument/2006/relationships/customXml" Target="../ink/ink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803" y="3905968"/>
            <a:ext cx="8293526" cy="1470025"/>
          </a:xfrm>
        </p:spPr>
        <p:txBody>
          <a:bodyPr/>
          <a:lstStyle/>
          <a:p>
            <a:r>
              <a:rPr lang="en-US" dirty="0">
                <a:effectLst/>
              </a:rPr>
              <a:t>Congregational Vitality</a:t>
            </a:r>
            <a:br>
              <a:rPr lang="en-US" dirty="0">
                <a:effectLst/>
              </a:rPr>
            </a:br>
            <a:r>
              <a:rPr lang="en-US" sz="4000" i="1" dirty="0">
                <a:effectLst/>
              </a:rPr>
              <a:t>Presbytery of South Dakota</a:t>
            </a:r>
            <a:br>
              <a:rPr lang="en-US" sz="4000" i="1" dirty="0"/>
            </a:br>
            <a:r>
              <a:rPr lang="en-US" sz="4000" i="1" dirty="0"/>
              <a:t>                                               </a:t>
            </a:r>
            <a:r>
              <a:rPr lang="en-US" sz="3600" dirty="0">
                <a:effectLst/>
              </a:rPr>
              <a:t>Part Two </a:t>
            </a:r>
            <a:endParaRPr lang="en-US" dirty="0"/>
          </a:p>
        </p:txBody>
      </p:sp>
      <p:sp>
        <p:nvSpPr>
          <p:cNvPr id="3" name="Subtitle 2"/>
          <p:cNvSpPr>
            <a:spLocks noGrp="1"/>
          </p:cNvSpPr>
          <p:nvPr>
            <p:ph type="subTitle" idx="1"/>
          </p:nvPr>
        </p:nvSpPr>
        <p:spPr>
          <a:xfrm>
            <a:off x="485803" y="4472903"/>
            <a:ext cx="7196328" cy="1673352"/>
          </a:xfrm>
        </p:spPr>
        <p:txBody>
          <a:bodyPr/>
          <a:lstStyle/>
          <a:p>
            <a:endParaRPr lang="en-US" sz="2800" dirty="0"/>
          </a:p>
          <a:p>
            <a:endParaRPr lang="en-US" sz="2800" dirty="0"/>
          </a:p>
          <a:p>
            <a:endParaRPr lang="en-US" sz="2800" dirty="0"/>
          </a:p>
          <a:p>
            <a:r>
              <a:rPr lang="en-US" sz="2800" dirty="0"/>
              <a:t>Chip Hardwick 10/25/19</a:t>
            </a:r>
          </a:p>
        </p:txBody>
      </p:sp>
    </p:spTree>
    <p:extLst>
      <p:ext uri="{BB962C8B-B14F-4D97-AF65-F5344CB8AC3E}">
        <p14:creationId xmlns:p14="http://schemas.microsoft.com/office/powerpoint/2010/main" val="1738869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696349" y="3847203"/>
            <a:ext cx="3425591" cy="2000765"/>
          </a:xfrm>
          <a:prstGeom prst="rect">
            <a:avLst/>
          </a:prstGeom>
          <a:solidFill>
            <a:srgbClr val="FFC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23497" y="3846551"/>
            <a:ext cx="3447125" cy="200141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4696349" y="1753565"/>
            <a:ext cx="3447125" cy="200141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1023496" y="1753565"/>
            <a:ext cx="3447125" cy="2001417"/>
          </a:xfrm>
          <a:prstGeom prst="rect">
            <a:avLst/>
          </a:prstGeom>
          <a:solidFill>
            <a:srgbClr val="CAE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4449" y="2185741"/>
            <a:ext cx="7303717" cy="3321617"/>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78374" y="1676797"/>
            <a:ext cx="6782588" cy="3830561"/>
          </a:xfrm>
          <a:prstGeom prst="rect">
            <a:avLst/>
          </a:prstGeom>
        </p:spPr>
      </p:pic>
      <p:sp>
        <p:nvSpPr>
          <p:cNvPr id="5" name="TextBox 4"/>
          <p:cNvSpPr txBox="1"/>
          <p:nvPr/>
        </p:nvSpPr>
        <p:spPr>
          <a:xfrm>
            <a:off x="1037581" y="4210191"/>
            <a:ext cx="1497563" cy="738664"/>
          </a:xfrm>
          <a:prstGeom prst="rect">
            <a:avLst/>
          </a:prstGeom>
          <a:noFill/>
        </p:spPr>
        <p:txBody>
          <a:bodyPr wrap="square" rtlCol="0">
            <a:spAutoFit/>
          </a:bodyPr>
          <a:lstStyle/>
          <a:p>
            <a:r>
              <a:rPr lang="en-US" sz="2100" dirty="0">
                <a:solidFill>
                  <a:schemeClr val="accent6">
                    <a:lumMod val="75000"/>
                    <a:lumOff val="25000"/>
                  </a:schemeClr>
                </a:solidFill>
              </a:rPr>
              <a:t>Quadrant 1</a:t>
            </a:r>
          </a:p>
        </p:txBody>
      </p:sp>
      <p:sp>
        <p:nvSpPr>
          <p:cNvPr id="8" name="TextBox 7"/>
          <p:cNvSpPr txBox="1"/>
          <p:nvPr/>
        </p:nvSpPr>
        <p:spPr>
          <a:xfrm>
            <a:off x="1965979" y="2529501"/>
            <a:ext cx="1562159" cy="415498"/>
          </a:xfrm>
          <a:prstGeom prst="rect">
            <a:avLst/>
          </a:prstGeom>
          <a:noFill/>
        </p:spPr>
        <p:txBody>
          <a:bodyPr wrap="square" rtlCol="0">
            <a:spAutoFit/>
          </a:bodyPr>
          <a:lstStyle/>
          <a:p>
            <a:r>
              <a:rPr lang="en-US" sz="2100" dirty="0">
                <a:solidFill>
                  <a:schemeClr val="accent6">
                    <a:lumMod val="75000"/>
                    <a:lumOff val="25000"/>
                  </a:schemeClr>
                </a:solidFill>
              </a:rPr>
              <a:t>Quadrant 2</a:t>
            </a:r>
          </a:p>
        </p:txBody>
      </p:sp>
      <p:sp>
        <p:nvSpPr>
          <p:cNvPr id="10" name="TextBox 9"/>
          <p:cNvSpPr txBox="1"/>
          <p:nvPr/>
        </p:nvSpPr>
        <p:spPr>
          <a:xfrm>
            <a:off x="5973390" y="2467270"/>
            <a:ext cx="1562159" cy="415498"/>
          </a:xfrm>
          <a:prstGeom prst="rect">
            <a:avLst/>
          </a:prstGeom>
          <a:noFill/>
        </p:spPr>
        <p:txBody>
          <a:bodyPr wrap="square" rtlCol="0">
            <a:spAutoFit/>
          </a:bodyPr>
          <a:lstStyle/>
          <a:p>
            <a:r>
              <a:rPr lang="en-US" sz="2100" dirty="0">
                <a:solidFill>
                  <a:schemeClr val="accent6">
                    <a:lumMod val="75000"/>
                    <a:lumOff val="25000"/>
                  </a:schemeClr>
                </a:solidFill>
              </a:rPr>
              <a:t>Quadrant 3</a:t>
            </a:r>
          </a:p>
        </p:txBody>
      </p:sp>
      <p:sp>
        <p:nvSpPr>
          <p:cNvPr id="11" name="TextBox 10"/>
          <p:cNvSpPr txBox="1"/>
          <p:nvPr/>
        </p:nvSpPr>
        <p:spPr>
          <a:xfrm>
            <a:off x="6666007" y="4160778"/>
            <a:ext cx="1562159" cy="415498"/>
          </a:xfrm>
          <a:prstGeom prst="rect">
            <a:avLst/>
          </a:prstGeom>
          <a:noFill/>
        </p:spPr>
        <p:txBody>
          <a:bodyPr wrap="square" rtlCol="0">
            <a:spAutoFit/>
          </a:bodyPr>
          <a:lstStyle/>
          <a:p>
            <a:r>
              <a:rPr lang="en-US" sz="2100" dirty="0">
                <a:solidFill>
                  <a:schemeClr val="accent6">
                    <a:lumMod val="75000"/>
                    <a:lumOff val="25000"/>
                  </a:schemeClr>
                </a:solidFill>
              </a:rPr>
              <a:t>Quadrant 4</a:t>
            </a:r>
          </a:p>
        </p:txBody>
      </p:sp>
      <p:sp>
        <p:nvSpPr>
          <p:cNvPr id="13" name="Title 12"/>
          <p:cNvSpPr>
            <a:spLocks noGrp="1"/>
          </p:cNvSpPr>
          <p:nvPr>
            <p:ph type="title"/>
          </p:nvPr>
        </p:nvSpPr>
        <p:spPr>
          <a:xfrm>
            <a:off x="289368" y="632953"/>
            <a:ext cx="8724006" cy="864152"/>
          </a:xfrm>
        </p:spPr>
        <p:txBody>
          <a:bodyPr/>
          <a:lstStyle/>
          <a:p>
            <a:r>
              <a:rPr lang="en-US" sz="4000" dirty="0"/>
              <a:t>Typical Life Cycle Model for Worshiping Communities</a:t>
            </a:r>
            <a:br>
              <a:rPr lang="en-US" dirty="0">
                <a:solidFill>
                  <a:schemeClr val="tx2">
                    <a:lumMod val="50000"/>
                  </a:schemeClr>
                </a:solidFill>
              </a:rPr>
            </a:br>
            <a:endParaRPr lang="en-US" dirty="0"/>
          </a:p>
        </p:txBody>
      </p:sp>
      <p:sp>
        <p:nvSpPr>
          <p:cNvPr id="14" name="TextBox 13"/>
          <p:cNvSpPr txBox="1"/>
          <p:nvPr/>
        </p:nvSpPr>
        <p:spPr>
          <a:xfrm>
            <a:off x="230574" y="1904337"/>
            <a:ext cx="553998" cy="1839343"/>
          </a:xfrm>
          <a:prstGeom prst="rect">
            <a:avLst/>
          </a:prstGeom>
          <a:noFill/>
        </p:spPr>
        <p:txBody>
          <a:bodyPr vert="vert" wrap="square" rtlCol="0">
            <a:spAutoFit/>
          </a:bodyPr>
          <a:lstStyle/>
          <a:p>
            <a:r>
              <a:rPr lang="en-US" sz="2400" dirty="0">
                <a:solidFill>
                  <a:schemeClr val="bg1"/>
                </a:solidFill>
              </a:rPr>
              <a:t>Sustainable</a:t>
            </a:r>
          </a:p>
        </p:txBody>
      </p:sp>
      <p:sp>
        <p:nvSpPr>
          <p:cNvPr id="15" name="TextBox 14"/>
          <p:cNvSpPr txBox="1"/>
          <p:nvPr/>
        </p:nvSpPr>
        <p:spPr>
          <a:xfrm>
            <a:off x="237224" y="3847203"/>
            <a:ext cx="553998" cy="2311001"/>
          </a:xfrm>
          <a:prstGeom prst="rect">
            <a:avLst/>
          </a:prstGeom>
          <a:noFill/>
        </p:spPr>
        <p:txBody>
          <a:bodyPr vert="vert" wrap="square" rtlCol="0">
            <a:spAutoFit/>
          </a:bodyPr>
          <a:lstStyle/>
          <a:p>
            <a:r>
              <a:rPr lang="en-US" sz="2400" dirty="0">
                <a:solidFill>
                  <a:schemeClr val="bg1"/>
                </a:solidFill>
              </a:rPr>
              <a:t>Not sustainable</a:t>
            </a:r>
          </a:p>
        </p:txBody>
      </p:sp>
      <p:sp>
        <p:nvSpPr>
          <p:cNvPr id="16" name="TextBox 15"/>
          <p:cNvSpPr txBox="1"/>
          <p:nvPr/>
        </p:nvSpPr>
        <p:spPr>
          <a:xfrm>
            <a:off x="2304660" y="6158204"/>
            <a:ext cx="1474237" cy="461665"/>
          </a:xfrm>
          <a:prstGeom prst="rect">
            <a:avLst/>
          </a:prstGeom>
          <a:noFill/>
        </p:spPr>
        <p:txBody>
          <a:bodyPr wrap="square" rtlCol="0">
            <a:spAutoFit/>
          </a:bodyPr>
          <a:lstStyle/>
          <a:p>
            <a:r>
              <a:rPr lang="en-US" sz="2400" dirty="0">
                <a:solidFill>
                  <a:schemeClr val="bg1"/>
                </a:solidFill>
              </a:rPr>
              <a:t>Faithful</a:t>
            </a:r>
          </a:p>
        </p:txBody>
      </p:sp>
      <p:sp>
        <p:nvSpPr>
          <p:cNvPr id="17" name="TextBox 16"/>
          <p:cNvSpPr txBox="1"/>
          <p:nvPr/>
        </p:nvSpPr>
        <p:spPr>
          <a:xfrm>
            <a:off x="5766318" y="6128843"/>
            <a:ext cx="1913520" cy="461665"/>
          </a:xfrm>
          <a:prstGeom prst="rect">
            <a:avLst/>
          </a:prstGeom>
          <a:noFill/>
        </p:spPr>
        <p:txBody>
          <a:bodyPr wrap="square" rtlCol="0">
            <a:spAutoFit/>
          </a:bodyPr>
          <a:lstStyle/>
          <a:p>
            <a:r>
              <a:rPr lang="en-US" sz="2400" dirty="0">
                <a:solidFill>
                  <a:schemeClr val="bg1"/>
                </a:solidFill>
              </a:rPr>
              <a:t>Not Faithful</a:t>
            </a:r>
          </a:p>
        </p:txBody>
      </p:sp>
    </p:spTree>
    <p:extLst>
      <p:ext uri="{BB962C8B-B14F-4D97-AF65-F5344CB8AC3E}">
        <p14:creationId xmlns:p14="http://schemas.microsoft.com/office/powerpoint/2010/main" val="3018980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696349" y="3847203"/>
            <a:ext cx="3425591" cy="2000765"/>
          </a:xfrm>
          <a:prstGeom prst="rect">
            <a:avLst/>
          </a:prstGeom>
          <a:solidFill>
            <a:srgbClr val="FFC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23497" y="3846551"/>
            <a:ext cx="3447125" cy="200141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4696349" y="1753565"/>
            <a:ext cx="3447125" cy="200141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1023496" y="1753565"/>
            <a:ext cx="3447125" cy="2001417"/>
          </a:xfrm>
          <a:prstGeom prst="rect">
            <a:avLst/>
          </a:prstGeom>
          <a:solidFill>
            <a:srgbClr val="CAE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4449" y="2185741"/>
            <a:ext cx="7303717" cy="3321617"/>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78374" y="1676797"/>
            <a:ext cx="6782588" cy="3830561"/>
          </a:xfrm>
          <a:prstGeom prst="rect">
            <a:avLst/>
          </a:prstGeom>
        </p:spPr>
      </p:pic>
      <p:sp>
        <p:nvSpPr>
          <p:cNvPr id="8" name="TextBox 7"/>
          <p:cNvSpPr txBox="1"/>
          <p:nvPr/>
        </p:nvSpPr>
        <p:spPr>
          <a:xfrm>
            <a:off x="1330037" y="2529501"/>
            <a:ext cx="2198102" cy="646331"/>
          </a:xfrm>
          <a:prstGeom prst="rect">
            <a:avLst/>
          </a:prstGeom>
          <a:noFill/>
        </p:spPr>
        <p:txBody>
          <a:bodyPr wrap="square" rtlCol="0">
            <a:spAutoFit/>
          </a:bodyPr>
          <a:lstStyle/>
          <a:p>
            <a:r>
              <a:rPr lang="en-US" sz="3600" dirty="0">
                <a:solidFill>
                  <a:srgbClr val="00B050"/>
                </a:solidFill>
              </a:rPr>
              <a:t>Thriving</a:t>
            </a:r>
          </a:p>
        </p:txBody>
      </p:sp>
      <p:sp>
        <p:nvSpPr>
          <p:cNvPr id="13" name="Title 12"/>
          <p:cNvSpPr>
            <a:spLocks noGrp="1"/>
          </p:cNvSpPr>
          <p:nvPr>
            <p:ph type="title"/>
          </p:nvPr>
        </p:nvSpPr>
        <p:spPr>
          <a:xfrm>
            <a:off x="765174" y="79468"/>
            <a:ext cx="7612063" cy="2311000"/>
          </a:xfrm>
        </p:spPr>
        <p:txBody>
          <a:bodyPr/>
          <a:lstStyle/>
          <a:p>
            <a:r>
              <a:rPr lang="en-US" sz="4000" dirty="0"/>
              <a:t>Typical Life Cycle Model for Worshiping Communities</a:t>
            </a:r>
            <a:br>
              <a:rPr lang="en-US" dirty="0"/>
            </a:br>
            <a:endParaRPr lang="en-US" dirty="0"/>
          </a:p>
        </p:txBody>
      </p:sp>
      <p:sp>
        <p:nvSpPr>
          <p:cNvPr id="14" name="TextBox 13"/>
          <p:cNvSpPr txBox="1"/>
          <p:nvPr/>
        </p:nvSpPr>
        <p:spPr>
          <a:xfrm>
            <a:off x="230574" y="1904337"/>
            <a:ext cx="553998" cy="1839343"/>
          </a:xfrm>
          <a:prstGeom prst="rect">
            <a:avLst/>
          </a:prstGeom>
          <a:noFill/>
        </p:spPr>
        <p:txBody>
          <a:bodyPr vert="vert" wrap="square" rtlCol="0">
            <a:spAutoFit/>
          </a:bodyPr>
          <a:lstStyle/>
          <a:p>
            <a:r>
              <a:rPr lang="en-US" sz="2400" dirty="0">
                <a:solidFill>
                  <a:schemeClr val="bg1"/>
                </a:solidFill>
              </a:rPr>
              <a:t>Sustainable</a:t>
            </a:r>
          </a:p>
        </p:txBody>
      </p:sp>
      <p:sp>
        <p:nvSpPr>
          <p:cNvPr id="15" name="TextBox 14"/>
          <p:cNvSpPr txBox="1"/>
          <p:nvPr/>
        </p:nvSpPr>
        <p:spPr>
          <a:xfrm>
            <a:off x="237224" y="3847203"/>
            <a:ext cx="553998" cy="2311001"/>
          </a:xfrm>
          <a:prstGeom prst="rect">
            <a:avLst/>
          </a:prstGeom>
          <a:noFill/>
        </p:spPr>
        <p:txBody>
          <a:bodyPr vert="vert" wrap="square" rtlCol="0">
            <a:spAutoFit/>
          </a:bodyPr>
          <a:lstStyle/>
          <a:p>
            <a:r>
              <a:rPr lang="en-US" sz="2400" dirty="0">
                <a:solidFill>
                  <a:schemeClr val="bg1"/>
                </a:solidFill>
              </a:rPr>
              <a:t>Not sustainable</a:t>
            </a:r>
          </a:p>
        </p:txBody>
      </p:sp>
      <p:sp>
        <p:nvSpPr>
          <p:cNvPr id="16" name="TextBox 15"/>
          <p:cNvSpPr txBox="1"/>
          <p:nvPr/>
        </p:nvSpPr>
        <p:spPr>
          <a:xfrm>
            <a:off x="2304660" y="6158204"/>
            <a:ext cx="1474237" cy="461665"/>
          </a:xfrm>
          <a:prstGeom prst="rect">
            <a:avLst/>
          </a:prstGeom>
          <a:noFill/>
        </p:spPr>
        <p:txBody>
          <a:bodyPr wrap="square" rtlCol="0">
            <a:spAutoFit/>
          </a:bodyPr>
          <a:lstStyle/>
          <a:p>
            <a:r>
              <a:rPr lang="en-US" sz="2400" dirty="0">
                <a:solidFill>
                  <a:schemeClr val="bg1"/>
                </a:solidFill>
              </a:rPr>
              <a:t>Faithful</a:t>
            </a:r>
          </a:p>
        </p:txBody>
      </p:sp>
      <p:sp>
        <p:nvSpPr>
          <p:cNvPr id="17" name="TextBox 16"/>
          <p:cNvSpPr txBox="1"/>
          <p:nvPr/>
        </p:nvSpPr>
        <p:spPr>
          <a:xfrm>
            <a:off x="5766318" y="6128843"/>
            <a:ext cx="1913520" cy="461665"/>
          </a:xfrm>
          <a:prstGeom prst="rect">
            <a:avLst/>
          </a:prstGeom>
          <a:noFill/>
        </p:spPr>
        <p:txBody>
          <a:bodyPr wrap="square" rtlCol="0">
            <a:spAutoFit/>
          </a:bodyPr>
          <a:lstStyle/>
          <a:p>
            <a:r>
              <a:rPr lang="en-US" sz="2400" dirty="0">
                <a:solidFill>
                  <a:schemeClr val="bg1"/>
                </a:solidFill>
              </a:rPr>
              <a:t>Not Faithful</a:t>
            </a:r>
          </a:p>
        </p:txBody>
      </p:sp>
      <p:sp>
        <p:nvSpPr>
          <p:cNvPr id="18" name="TextBox 17">
            <a:extLst>
              <a:ext uri="{FF2B5EF4-FFF2-40B4-BE49-F238E27FC236}">
                <a16:creationId xmlns:a16="http://schemas.microsoft.com/office/drawing/2014/main" id="{138EBEB5-F746-4462-9A07-23A3815B0A0B}"/>
              </a:ext>
            </a:extLst>
          </p:cNvPr>
          <p:cNvSpPr txBox="1"/>
          <p:nvPr/>
        </p:nvSpPr>
        <p:spPr>
          <a:xfrm>
            <a:off x="2401596" y="5092626"/>
            <a:ext cx="2294753" cy="646331"/>
          </a:xfrm>
          <a:prstGeom prst="rect">
            <a:avLst/>
          </a:prstGeom>
          <a:noFill/>
        </p:spPr>
        <p:txBody>
          <a:bodyPr wrap="square" rtlCol="0">
            <a:spAutoFit/>
          </a:bodyPr>
          <a:lstStyle/>
          <a:p>
            <a:r>
              <a:rPr lang="en-US" sz="3600" dirty="0">
                <a:solidFill>
                  <a:schemeClr val="accent2">
                    <a:lumMod val="75000"/>
                  </a:schemeClr>
                </a:solidFill>
              </a:rPr>
              <a:t>Growing</a:t>
            </a:r>
          </a:p>
        </p:txBody>
      </p:sp>
      <p:sp>
        <p:nvSpPr>
          <p:cNvPr id="19" name="TextBox 18">
            <a:extLst>
              <a:ext uri="{FF2B5EF4-FFF2-40B4-BE49-F238E27FC236}">
                <a16:creationId xmlns:a16="http://schemas.microsoft.com/office/drawing/2014/main" id="{397FF4C4-697C-4358-ADE1-2209F2E18C80}"/>
              </a:ext>
            </a:extLst>
          </p:cNvPr>
          <p:cNvSpPr txBox="1"/>
          <p:nvPr/>
        </p:nvSpPr>
        <p:spPr>
          <a:xfrm>
            <a:off x="5692933" y="2206335"/>
            <a:ext cx="2195700" cy="646331"/>
          </a:xfrm>
          <a:prstGeom prst="rect">
            <a:avLst/>
          </a:prstGeom>
          <a:noFill/>
        </p:spPr>
        <p:txBody>
          <a:bodyPr wrap="square" rtlCol="0">
            <a:spAutoFit/>
          </a:bodyPr>
          <a:lstStyle/>
          <a:p>
            <a:r>
              <a:rPr lang="en-US" sz="3600" dirty="0">
                <a:solidFill>
                  <a:schemeClr val="accent2">
                    <a:lumMod val="75000"/>
                  </a:schemeClr>
                </a:solidFill>
              </a:rPr>
              <a:t>Declining</a:t>
            </a:r>
          </a:p>
        </p:txBody>
      </p:sp>
      <p:sp>
        <p:nvSpPr>
          <p:cNvPr id="20" name="TextBox 19">
            <a:extLst>
              <a:ext uri="{FF2B5EF4-FFF2-40B4-BE49-F238E27FC236}">
                <a16:creationId xmlns:a16="http://schemas.microsoft.com/office/drawing/2014/main" id="{15ADC22E-3EA9-49AC-A0D7-550013B2AE60}"/>
              </a:ext>
            </a:extLst>
          </p:cNvPr>
          <p:cNvSpPr txBox="1"/>
          <p:nvPr/>
        </p:nvSpPr>
        <p:spPr>
          <a:xfrm>
            <a:off x="5306849" y="5149851"/>
            <a:ext cx="2372989" cy="969496"/>
          </a:xfrm>
          <a:prstGeom prst="rect">
            <a:avLst/>
          </a:prstGeom>
          <a:noFill/>
        </p:spPr>
        <p:txBody>
          <a:bodyPr wrap="square" rtlCol="0">
            <a:spAutoFit/>
          </a:bodyPr>
          <a:lstStyle/>
          <a:p>
            <a:r>
              <a:rPr lang="en-US" sz="3600" dirty="0">
                <a:solidFill>
                  <a:srgbClr val="C00000"/>
                </a:solidFill>
              </a:rPr>
              <a:t>Struggling</a:t>
            </a:r>
          </a:p>
          <a:p>
            <a:endParaRPr lang="en-US" sz="2100" dirty="0">
              <a:solidFill>
                <a:srgbClr val="C00000"/>
              </a:solidFill>
            </a:endParaRPr>
          </a:p>
        </p:txBody>
      </p:sp>
    </p:spTree>
    <p:extLst>
      <p:ext uri="{BB962C8B-B14F-4D97-AF65-F5344CB8AC3E}">
        <p14:creationId xmlns:p14="http://schemas.microsoft.com/office/powerpoint/2010/main" val="399041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6258" y="1639815"/>
            <a:ext cx="6870202" cy="4374931"/>
          </a:xfrm>
          <a:prstGeom prst="rect">
            <a:avLst/>
          </a:prstGeom>
        </p:spPr>
      </p:pic>
      <p:sp>
        <p:nvSpPr>
          <p:cNvPr id="7" name="Rectangle 6"/>
          <p:cNvSpPr/>
          <p:nvPr/>
        </p:nvSpPr>
        <p:spPr>
          <a:xfrm>
            <a:off x="4483561" y="2070379"/>
            <a:ext cx="3340157" cy="200141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189654" y="2070379"/>
            <a:ext cx="3269681" cy="2001417"/>
          </a:xfrm>
          <a:prstGeom prst="rect">
            <a:avLst/>
          </a:prstGeom>
          <a:solidFill>
            <a:srgbClr val="CAE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1430" y="2483140"/>
            <a:ext cx="7515809" cy="3321617"/>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563413" y="2529502"/>
            <a:ext cx="1885871" cy="1723763"/>
          </a:xfrm>
          <a:prstGeom prst="rect">
            <a:avLst/>
          </a:prstGeom>
        </p:spPr>
      </p:pic>
      <p:sp>
        <p:nvSpPr>
          <p:cNvPr id="4" name="Title 3"/>
          <p:cNvSpPr>
            <a:spLocks noGrp="1"/>
          </p:cNvSpPr>
          <p:nvPr>
            <p:ph type="title"/>
          </p:nvPr>
        </p:nvSpPr>
        <p:spPr>
          <a:xfrm>
            <a:off x="765968" y="415613"/>
            <a:ext cx="7612063" cy="824562"/>
          </a:xfrm>
        </p:spPr>
        <p:txBody>
          <a:bodyPr/>
          <a:lstStyle/>
          <a:p>
            <a:r>
              <a:rPr lang="en-US" dirty="0">
                <a:solidFill>
                  <a:schemeClr val="tx2">
                    <a:lumMod val="50000"/>
                  </a:schemeClr>
                </a:solidFill>
              </a:rPr>
              <a:t>Redefinition: From Declining to Thriving</a:t>
            </a:r>
            <a:endParaRPr lang="en-US" dirty="0"/>
          </a:p>
        </p:txBody>
      </p:sp>
      <p:sp>
        <p:nvSpPr>
          <p:cNvPr id="5" name="TextBox 4"/>
          <p:cNvSpPr txBox="1"/>
          <p:nvPr/>
        </p:nvSpPr>
        <p:spPr>
          <a:xfrm>
            <a:off x="444658" y="2180525"/>
            <a:ext cx="553998" cy="1995242"/>
          </a:xfrm>
          <a:prstGeom prst="rect">
            <a:avLst/>
          </a:prstGeom>
          <a:noFill/>
        </p:spPr>
        <p:txBody>
          <a:bodyPr vert="vert" wrap="square" rtlCol="0">
            <a:spAutoFit/>
          </a:bodyPr>
          <a:lstStyle/>
          <a:p>
            <a:r>
              <a:rPr lang="en-US" sz="2400" dirty="0">
                <a:solidFill>
                  <a:schemeClr val="bg1"/>
                </a:solidFill>
              </a:rPr>
              <a:t>Sustainable</a:t>
            </a:r>
          </a:p>
        </p:txBody>
      </p:sp>
      <p:sp>
        <p:nvSpPr>
          <p:cNvPr id="11" name="TextBox 10"/>
          <p:cNvSpPr txBox="1"/>
          <p:nvPr/>
        </p:nvSpPr>
        <p:spPr>
          <a:xfrm>
            <a:off x="407055" y="4320072"/>
            <a:ext cx="553998" cy="2537927"/>
          </a:xfrm>
          <a:prstGeom prst="rect">
            <a:avLst/>
          </a:prstGeom>
          <a:noFill/>
        </p:spPr>
        <p:txBody>
          <a:bodyPr vert="vert" wrap="square" rtlCol="0">
            <a:spAutoFit/>
          </a:bodyPr>
          <a:lstStyle/>
          <a:p>
            <a:r>
              <a:rPr lang="en-US" sz="2400" dirty="0">
                <a:solidFill>
                  <a:schemeClr val="bg1"/>
                </a:solidFill>
              </a:rPr>
              <a:t>Not  Sustainable</a:t>
            </a:r>
          </a:p>
        </p:txBody>
      </p:sp>
      <p:sp>
        <p:nvSpPr>
          <p:cNvPr id="12" name="TextBox 11"/>
          <p:cNvSpPr txBox="1"/>
          <p:nvPr/>
        </p:nvSpPr>
        <p:spPr>
          <a:xfrm>
            <a:off x="1965979" y="6014746"/>
            <a:ext cx="1477017" cy="461665"/>
          </a:xfrm>
          <a:prstGeom prst="rect">
            <a:avLst/>
          </a:prstGeom>
          <a:noFill/>
        </p:spPr>
        <p:txBody>
          <a:bodyPr wrap="square" rtlCol="0">
            <a:spAutoFit/>
          </a:bodyPr>
          <a:lstStyle/>
          <a:p>
            <a:r>
              <a:rPr lang="en-US" sz="2400" dirty="0">
                <a:solidFill>
                  <a:schemeClr val="bg1"/>
                </a:solidFill>
              </a:rPr>
              <a:t>Faithful</a:t>
            </a:r>
          </a:p>
        </p:txBody>
      </p:sp>
      <p:sp>
        <p:nvSpPr>
          <p:cNvPr id="13" name="TextBox 12"/>
          <p:cNvSpPr txBox="1"/>
          <p:nvPr/>
        </p:nvSpPr>
        <p:spPr>
          <a:xfrm>
            <a:off x="5309118" y="6014745"/>
            <a:ext cx="2200392" cy="461665"/>
          </a:xfrm>
          <a:prstGeom prst="rect">
            <a:avLst/>
          </a:prstGeom>
          <a:noFill/>
        </p:spPr>
        <p:txBody>
          <a:bodyPr wrap="square" rtlCol="0">
            <a:spAutoFit/>
          </a:bodyPr>
          <a:lstStyle/>
          <a:p>
            <a:r>
              <a:rPr lang="en-US" sz="2400" dirty="0">
                <a:solidFill>
                  <a:schemeClr val="bg1"/>
                </a:solidFill>
              </a:rPr>
              <a:t>Not Faithful</a:t>
            </a:r>
          </a:p>
        </p:txBody>
      </p:sp>
      <p:sp>
        <p:nvSpPr>
          <p:cNvPr id="14" name="TextBox 13">
            <a:extLst>
              <a:ext uri="{FF2B5EF4-FFF2-40B4-BE49-F238E27FC236}">
                <a16:creationId xmlns:a16="http://schemas.microsoft.com/office/drawing/2014/main" id="{D317E223-80CC-4066-8C0C-0F9F327D1012}"/>
              </a:ext>
            </a:extLst>
          </p:cNvPr>
          <p:cNvSpPr txBox="1"/>
          <p:nvPr/>
        </p:nvSpPr>
        <p:spPr>
          <a:xfrm>
            <a:off x="1330037" y="2529501"/>
            <a:ext cx="2198102" cy="646331"/>
          </a:xfrm>
          <a:prstGeom prst="rect">
            <a:avLst/>
          </a:prstGeom>
          <a:noFill/>
        </p:spPr>
        <p:txBody>
          <a:bodyPr wrap="square" rtlCol="0">
            <a:spAutoFit/>
          </a:bodyPr>
          <a:lstStyle/>
          <a:p>
            <a:r>
              <a:rPr lang="en-US" sz="3600" dirty="0">
                <a:solidFill>
                  <a:srgbClr val="00B050"/>
                </a:solidFill>
              </a:rPr>
              <a:t>Thriving</a:t>
            </a:r>
          </a:p>
        </p:txBody>
      </p:sp>
      <p:sp>
        <p:nvSpPr>
          <p:cNvPr id="15" name="TextBox 14">
            <a:extLst>
              <a:ext uri="{FF2B5EF4-FFF2-40B4-BE49-F238E27FC236}">
                <a16:creationId xmlns:a16="http://schemas.microsoft.com/office/drawing/2014/main" id="{ED6F5977-81FD-49E5-9768-6ADDD9DAA3FB}"/>
              </a:ext>
            </a:extLst>
          </p:cNvPr>
          <p:cNvSpPr txBox="1"/>
          <p:nvPr/>
        </p:nvSpPr>
        <p:spPr>
          <a:xfrm>
            <a:off x="5494859" y="2414364"/>
            <a:ext cx="2195700" cy="646331"/>
          </a:xfrm>
          <a:prstGeom prst="rect">
            <a:avLst/>
          </a:prstGeom>
          <a:noFill/>
        </p:spPr>
        <p:txBody>
          <a:bodyPr wrap="square" rtlCol="0">
            <a:spAutoFit/>
          </a:bodyPr>
          <a:lstStyle/>
          <a:p>
            <a:r>
              <a:rPr lang="en-US" sz="3600" dirty="0">
                <a:solidFill>
                  <a:schemeClr val="accent2">
                    <a:lumMod val="75000"/>
                  </a:schemeClr>
                </a:solidFill>
              </a:rPr>
              <a:t>Declining</a:t>
            </a:r>
          </a:p>
        </p:txBody>
      </p:sp>
    </p:spTree>
    <p:extLst>
      <p:ext uri="{BB962C8B-B14F-4D97-AF65-F5344CB8AC3E}">
        <p14:creationId xmlns:p14="http://schemas.microsoft.com/office/powerpoint/2010/main" val="246013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853697" y="1805737"/>
            <a:ext cx="3340157" cy="200141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1557236" y="1805737"/>
            <a:ext cx="3269681" cy="2001417"/>
          </a:xfrm>
          <a:prstGeom prst="rect">
            <a:avLst/>
          </a:prstGeom>
          <a:solidFill>
            <a:srgbClr val="CAE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1570860" y="3868101"/>
            <a:ext cx="3238541" cy="200141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35864" y="2296006"/>
            <a:ext cx="7639577" cy="3573512"/>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26208" y="2434756"/>
            <a:ext cx="1825391" cy="1960766"/>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238965" y="2453723"/>
            <a:ext cx="1473060" cy="1346437"/>
          </a:xfrm>
          <a:prstGeom prst="rect">
            <a:avLst/>
          </a:prstGeom>
        </p:spPr>
      </p:pic>
      <p:sp>
        <p:nvSpPr>
          <p:cNvPr id="10" name="Title 9"/>
          <p:cNvSpPr>
            <a:spLocks noGrp="1"/>
          </p:cNvSpPr>
          <p:nvPr>
            <p:ph type="title"/>
          </p:nvPr>
        </p:nvSpPr>
        <p:spPr>
          <a:xfrm>
            <a:off x="130232" y="745274"/>
            <a:ext cx="8883535" cy="714354"/>
          </a:xfrm>
        </p:spPr>
        <p:txBody>
          <a:bodyPr/>
          <a:lstStyle/>
          <a:p>
            <a:r>
              <a:rPr lang="en-US" sz="4400" dirty="0">
                <a:solidFill>
                  <a:schemeClr val="tx2">
                    <a:lumMod val="50000"/>
                  </a:schemeClr>
                </a:solidFill>
              </a:rPr>
              <a:t>Redevelopment: From Declining to Growing or Thriving</a:t>
            </a:r>
            <a:br>
              <a:rPr lang="en-US" dirty="0">
                <a:solidFill>
                  <a:schemeClr val="tx2">
                    <a:lumMod val="50000"/>
                  </a:schemeClr>
                </a:solidFill>
              </a:rPr>
            </a:br>
            <a:endParaRPr lang="en-US" dirty="0"/>
          </a:p>
        </p:txBody>
      </p:sp>
      <p:sp>
        <p:nvSpPr>
          <p:cNvPr id="15" name="TextBox 14"/>
          <p:cNvSpPr txBox="1"/>
          <p:nvPr/>
        </p:nvSpPr>
        <p:spPr>
          <a:xfrm>
            <a:off x="509155" y="3868101"/>
            <a:ext cx="553998" cy="2727009"/>
          </a:xfrm>
          <a:prstGeom prst="rect">
            <a:avLst/>
          </a:prstGeom>
          <a:noFill/>
        </p:spPr>
        <p:txBody>
          <a:bodyPr vert="vert" wrap="square" rtlCol="0">
            <a:spAutoFit/>
          </a:bodyPr>
          <a:lstStyle/>
          <a:p>
            <a:r>
              <a:rPr lang="en-US" sz="2400" dirty="0">
                <a:solidFill>
                  <a:schemeClr val="bg1"/>
                </a:solidFill>
              </a:rPr>
              <a:t>Not Sustainable</a:t>
            </a:r>
          </a:p>
        </p:txBody>
      </p:sp>
      <p:sp>
        <p:nvSpPr>
          <p:cNvPr id="16" name="TextBox 15"/>
          <p:cNvSpPr txBox="1"/>
          <p:nvPr/>
        </p:nvSpPr>
        <p:spPr>
          <a:xfrm>
            <a:off x="2377441" y="6029967"/>
            <a:ext cx="2045970" cy="461665"/>
          </a:xfrm>
          <a:prstGeom prst="rect">
            <a:avLst/>
          </a:prstGeom>
          <a:noFill/>
        </p:spPr>
        <p:txBody>
          <a:bodyPr wrap="square" rtlCol="0">
            <a:spAutoFit/>
          </a:bodyPr>
          <a:lstStyle/>
          <a:p>
            <a:r>
              <a:rPr lang="en-US" sz="2400" dirty="0">
                <a:solidFill>
                  <a:schemeClr val="bg1"/>
                </a:solidFill>
              </a:rPr>
              <a:t>Faithful</a:t>
            </a:r>
          </a:p>
        </p:txBody>
      </p:sp>
      <p:sp>
        <p:nvSpPr>
          <p:cNvPr id="17" name="TextBox 16"/>
          <p:cNvSpPr txBox="1"/>
          <p:nvPr/>
        </p:nvSpPr>
        <p:spPr>
          <a:xfrm>
            <a:off x="5712025" y="6007967"/>
            <a:ext cx="2000811" cy="461665"/>
          </a:xfrm>
          <a:prstGeom prst="rect">
            <a:avLst/>
          </a:prstGeom>
          <a:noFill/>
        </p:spPr>
        <p:txBody>
          <a:bodyPr wrap="square" rtlCol="0">
            <a:spAutoFit/>
          </a:bodyPr>
          <a:lstStyle/>
          <a:p>
            <a:r>
              <a:rPr lang="en-US" sz="2400" dirty="0">
                <a:solidFill>
                  <a:schemeClr val="bg1"/>
                </a:solidFill>
              </a:rPr>
              <a:t>Not Faithful</a:t>
            </a:r>
          </a:p>
        </p:txBody>
      </p:sp>
      <p:sp>
        <p:nvSpPr>
          <p:cNvPr id="18" name="TextBox 17">
            <a:extLst>
              <a:ext uri="{FF2B5EF4-FFF2-40B4-BE49-F238E27FC236}">
                <a16:creationId xmlns:a16="http://schemas.microsoft.com/office/drawing/2014/main" id="{EFFE530B-E640-4364-BE8C-87BC051037ED}"/>
              </a:ext>
            </a:extLst>
          </p:cNvPr>
          <p:cNvSpPr txBox="1"/>
          <p:nvPr/>
        </p:nvSpPr>
        <p:spPr>
          <a:xfrm>
            <a:off x="489517" y="1805737"/>
            <a:ext cx="553998" cy="2370030"/>
          </a:xfrm>
          <a:prstGeom prst="rect">
            <a:avLst/>
          </a:prstGeom>
          <a:noFill/>
        </p:spPr>
        <p:txBody>
          <a:bodyPr vert="vert" wrap="square" rtlCol="0">
            <a:spAutoFit/>
          </a:bodyPr>
          <a:lstStyle/>
          <a:p>
            <a:r>
              <a:rPr lang="en-US" sz="2400" dirty="0">
                <a:solidFill>
                  <a:schemeClr val="bg1"/>
                </a:solidFill>
              </a:rPr>
              <a:t>Sustainable</a:t>
            </a:r>
          </a:p>
        </p:txBody>
      </p:sp>
      <p:sp>
        <p:nvSpPr>
          <p:cNvPr id="19" name="TextBox 18">
            <a:extLst>
              <a:ext uri="{FF2B5EF4-FFF2-40B4-BE49-F238E27FC236}">
                <a16:creationId xmlns:a16="http://schemas.microsoft.com/office/drawing/2014/main" id="{4060CE31-4175-4321-8A5B-9D2D5BF2AAE8}"/>
              </a:ext>
            </a:extLst>
          </p:cNvPr>
          <p:cNvSpPr txBox="1"/>
          <p:nvPr/>
        </p:nvSpPr>
        <p:spPr>
          <a:xfrm>
            <a:off x="1721728" y="2017533"/>
            <a:ext cx="2198102" cy="646331"/>
          </a:xfrm>
          <a:prstGeom prst="rect">
            <a:avLst/>
          </a:prstGeom>
          <a:noFill/>
        </p:spPr>
        <p:txBody>
          <a:bodyPr wrap="square" rtlCol="0">
            <a:spAutoFit/>
          </a:bodyPr>
          <a:lstStyle/>
          <a:p>
            <a:r>
              <a:rPr lang="en-US" sz="3600" dirty="0">
                <a:solidFill>
                  <a:srgbClr val="00B050"/>
                </a:solidFill>
              </a:rPr>
              <a:t>Thriving</a:t>
            </a:r>
          </a:p>
        </p:txBody>
      </p:sp>
      <p:sp>
        <p:nvSpPr>
          <p:cNvPr id="20" name="TextBox 19">
            <a:extLst>
              <a:ext uri="{FF2B5EF4-FFF2-40B4-BE49-F238E27FC236}">
                <a16:creationId xmlns:a16="http://schemas.microsoft.com/office/drawing/2014/main" id="{53498147-22A7-4E09-99FD-16DAA63FCA7C}"/>
              </a:ext>
            </a:extLst>
          </p:cNvPr>
          <p:cNvSpPr txBox="1"/>
          <p:nvPr/>
        </p:nvSpPr>
        <p:spPr>
          <a:xfrm>
            <a:off x="5677740" y="2070762"/>
            <a:ext cx="2195700" cy="646331"/>
          </a:xfrm>
          <a:prstGeom prst="rect">
            <a:avLst/>
          </a:prstGeom>
          <a:noFill/>
        </p:spPr>
        <p:txBody>
          <a:bodyPr wrap="square" rtlCol="0">
            <a:spAutoFit/>
          </a:bodyPr>
          <a:lstStyle/>
          <a:p>
            <a:r>
              <a:rPr lang="en-US" sz="3600" dirty="0">
                <a:solidFill>
                  <a:schemeClr val="accent2">
                    <a:lumMod val="75000"/>
                  </a:schemeClr>
                </a:solidFill>
              </a:rPr>
              <a:t>Declining</a:t>
            </a:r>
          </a:p>
        </p:txBody>
      </p:sp>
      <p:sp>
        <p:nvSpPr>
          <p:cNvPr id="21" name="TextBox 20">
            <a:extLst>
              <a:ext uri="{FF2B5EF4-FFF2-40B4-BE49-F238E27FC236}">
                <a16:creationId xmlns:a16="http://schemas.microsoft.com/office/drawing/2014/main" id="{A28C7EB3-95E9-474C-9041-072368628CB4}"/>
              </a:ext>
            </a:extLst>
          </p:cNvPr>
          <p:cNvSpPr txBox="1"/>
          <p:nvPr/>
        </p:nvSpPr>
        <p:spPr>
          <a:xfrm>
            <a:off x="2662067" y="5092626"/>
            <a:ext cx="2294753" cy="646331"/>
          </a:xfrm>
          <a:prstGeom prst="rect">
            <a:avLst/>
          </a:prstGeom>
          <a:noFill/>
        </p:spPr>
        <p:txBody>
          <a:bodyPr wrap="square" rtlCol="0">
            <a:spAutoFit/>
          </a:bodyPr>
          <a:lstStyle/>
          <a:p>
            <a:r>
              <a:rPr lang="en-US" sz="3600" dirty="0">
                <a:solidFill>
                  <a:schemeClr val="accent2">
                    <a:lumMod val="75000"/>
                  </a:schemeClr>
                </a:solidFill>
              </a:rPr>
              <a:t>Growing</a:t>
            </a:r>
          </a:p>
        </p:txBody>
      </p:sp>
    </p:spTree>
    <p:extLst>
      <p:ext uri="{BB962C8B-B14F-4D97-AF65-F5344CB8AC3E}">
        <p14:creationId xmlns:p14="http://schemas.microsoft.com/office/powerpoint/2010/main" val="228571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8915" y="1677216"/>
            <a:ext cx="7543800" cy="4374931"/>
          </a:xfrm>
          <a:prstGeom prst="rect">
            <a:avLst/>
          </a:prstGeom>
        </p:spPr>
      </p:pic>
      <p:sp>
        <p:nvSpPr>
          <p:cNvPr id="11" name="Rectangle 10"/>
          <p:cNvSpPr/>
          <p:nvPr/>
        </p:nvSpPr>
        <p:spPr>
          <a:xfrm>
            <a:off x="4844281" y="4126444"/>
            <a:ext cx="3351635" cy="2000765"/>
          </a:xfrm>
          <a:prstGeom prst="rect">
            <a:avLst/>
          </a:prstGeom>
          <a:solidFill>
            <a:srgbClr val="FFC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1421809" y="4120728"/>
            <a:ext cx="3340157" cy="200141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4855759" y="2075846"/>
            <a:ext cx="3340157" cy="200141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1421810" y="2075846"/>
            <a:ext cx="3351993" cy="2001417"/>
          </a:xfrm>
          <a:prstGeom prst="rect">
            <a:avLst/>
          </a:prstGeom>
          <a:solidFill>
            <a:srgbClr val="CAE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92563" y="2414698"/>
            <a:ext cx="7816505" cy="348677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170624" y="2350376"/>
            <a:ext cx="3260382" cy="2997926"/>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260576">
            <a:off x="3747570" y="2477524"/>
            <a:ext cx="2164432" cy="2214738"/>
          </a:xfrm>
          <a:prstGeom prst="rect">
            <a:avLst/>
          </a:prstGeom>
        </p:spPr>
      </p:pic>
      <p:pic>
        <p:nvPicPr>
          <p:cNvPr id="5" name="Picture 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1077501">
            <a:off x="3920756" y="2490000"/>
            <a:ext cx="1818062" cy="1661782"/>
          </a:xfrm>
          <a:prstGeom prst="rect">
            <a:avLst/>
          </a:prstGeom>
        </p:spPr>
      </p:pic>
      <p:sp>
        <p:nvSpPr>
          <p:cNvPr id="12" name="Title 11"/>
          <p:cNvSpPr>
            <a:spLocks noGrp="1"/>
          </p:cNvSpPr>
          <p:nvPr>
            <p:ph type="title"/>
          </p:nvPr>
        </p:nvSpPr>
        <p:spPr>
          <a:xfrm>
            <a:off x="767305" y="579083"/>
            <a:ext cx="7612063" cy="640579"/>
          </a:xfrm>
        </p:spPr>
        <p:txBody>
          <a:bodyPr/>
          <a:lstStyle/>
          <a:p>
            <a:r>
              <a:rPr lang="en-US" dirty="0">
                <a:solidFill>
                  <a:schemeClr val="tx2">
                    <a:lumMod val="50000"/>
                  </a:schemeClr>
                </a:solidFill>
              </a:rPr>
              <a:t>Rebirth: From Struggling to Growing</a:t>
            </a:r>
            <a:endParaRPr lang="en-US" dirty="0"/>
          </a:p>
        </p:txBody>
      </p:sp>
      <p:sp>
        <p:nvSpPr>
          <p:cNvPr id="7" name="TextBox 6"/>
          <p:cNvSpPr txBox="1"/>
          <p:nvPr/>
        </p:nvSpPr>
        <p:spPr>
          <a:xfrm>
            <a:off x="505695" y="2193770"/>
            <a:ext cx="523220" cy="1846217"/>
          </a:xfrm>
          <a:prstGeom prst="rect">
            <a:avLst/>
          </a:prstGeom>
          <a:noFill/>
        </p:spPr>
        <p:txBody>
          <a:bodyPr vert="vert" wrap="square" rtlCol="0">
            <a:spAutoFit/>
          </a:bodyPr>
          <a:lstStyle/>
          <a:p>
            <a:r>
              <a:rPr lang="en-US" sz="2200" dirty="0">
                <a:solidFill>
                  <a:schemeClr val="bg1"/>
                </a:solidFill>
              </a:rPr>
              <a:t>Sustainable</a:t>
            </a:r>
          </a:p>
        </p:txBody>
      </p:sp>
      <p:sp>
        <p:nvSpPr>
          <p:cNvPr id="13" name="TextBox 12"/>
          <p:cNvSpPr txBox="1"/>
          <p:nvPr/>
        </p:nvSpPr>
        <p:spPr>
          <a:xfrm>
            <a:off x="495769" y="4088364"/>
            <a:ext cx="523220" cy="2389868"/>
          </a:xfrm>
          <a:prstGeom prst="rect">
            <a:avLst/>
          </a:prstGeom>
          <a:noFill/>
        </p:spPr>
        <p:txBody>
          <a:bodyPr vert="vert" wrap="square" rtlCol="0">
            <a:spAutoFit/>
          </a:bodyPr>
          <a:lstStyle/>
          <a:p>
            <a:r>
              <a:rPr lang="en-US" sz="2200" dirty="0">
                <a:solidFill>
                  <a:schemeClr val="bg1"/>
                </a:solidFill>
              </a:rPr>
              <a:t>Not sustainable</a:t>
            </a:r>
          </a:p>
        </p:txBody>
      </p:sp>
      <p:sp>
        <p:nvSpPr>
          <p:cNvPr id="17" name="TextBox 16">
            <a:extLst>
              <a:ext uri="{FF2B5EF4-FFF2-40B4-BE49-F238E27FC236}">
                <a16:creationId xmlns:a16="http://schemas.microsoft.com/office/drawing/2014/main" id="{A14B4A02-BA67-459B-80D2-137C87E5DA97}"/>
              </a:ext>
            </a:extLst>
          </p:cNvPr>
          <p:cNvSpPr txBox="1"/>
          <p:nvPr/>
        </p:nvSpPr>
        <p:spPr>
          <a:xfrm>
            <a:off x="2460568" y="6246232"/>
            <a:ext cx="2045970" cy="461665"/>
          </a:xfrm>
          <a:prstGeom prst="rect">
            <a:avLst/>
          </a:prstGeom>
          <a:noFill/>
        </p:spPr>
        <p:txBody>
          <a:bodyPr wrap="square" rtlCol="0">
            <a:spAutoFit/>
          </a:bodyPr>
          <a:lstStyle/>
          <a:p>
            <a:r>
              <a:rPr lang="en-US" sz="2400" dirty="0">
                <a:solidFill>
                  <a:schemeClr val="bg1"/>
                </a:solidFill>
              </a:rPr>
              <a:t>Faithful</a:t>
            </a:r>
          </a:p>
        </p:txBody>
      </p:sp>
      <p:sp>
        <p:nvSpPr>
          <p:cNvPr id="18" name="TextBox 17">
            <a:extLst>
              <a:ext uri="{FF2B5EF4-FFF2-40B4-BE49-F238E27FC236}">
                <a16:creationId xmlns:a16="http://schemas.microsoft.com/office/drawing/2014/main" id="{82C01A6F-EF6F-46AA-9E19-ABEEDCBEDEEE}"/>
              </a:ext>
            </a:extLst>
          </p:cNvPr>
          <p:cNvSpPr txBox="1"/>
          <p:nvPr/>
        </p:nvSpPr>
        <p:spPr>
          <a:xfrm>
            <a:off x="5791201" y="6219944"/>
            <a:ext cx="2045970" cy="461665"/>
          </a:xfrm>
          <a:prstGeom prst="rect">
            <a:avLst/>
          </a:prstGeom>
          <a:noFill/>
        </p:spPr>
        <p:txBody>
          <a:bodyPr wrap="square" rtlCol="0">
            <a:spAutoFit/>
          </a:bodyPr>
          <a:lstStyle/>
          <a:p>
            <a:r>
              <a:rPr lang="en-US" sz="2400" dirty="0">
                <a:solidFill>
                  <a:schemeClr val="bg1"/>
                </a:solidFill>
              </a:rPr>
              <a:t>Not Faithful</a:t>
            </a:r>
          </a:p>
        </p:txBody>
      </p:sp>
      <p:sp>
        <p:nvSpPr>
          <p:cNvPr id="19" name="TextBox 18">
            <a:extLst>
              <a:ext uri="{FF2B5EF4-FFF2-40B4-BE49-F238E27FC236}">
                <a16:creationId xmlns:a16="http://schemas.microsoft.com/office/drawing/2014/main" id="{301637DB-5BCE-4CD2-BF52-D81A6C8ECE8F}"/>
              </a:ext>
            </a:extLst>
          </p:cNvPr>
          <p:cNvSpPr txBox="1"/>
          <p:nvPr/>
        </p:nvSpPr>
        <p:spPr>
          <a:xfrm>
            <a:off x="2655612" y="5330476"/>
            <a:ext cx="2294753" cy="646331"/>
          </a:xfrm>
          <a:prstGeom prst="rect">
            <a:avLst/>
          </a:prstGeom>
          <a:noFill/>
        </p:spPr>
        <p:txBody>
          <a:bodyPr wrap="square" rtlCol="0">
            <a:spAutoFit/>
          </a:bodyPr>
          <a:lstStyle/>
          <a:p>
            <a:r>
              <a:rPr lang="en-US" sz="3600" dirty="0">
                <a:solidFill>
                  <a:schemeClr val="accent2">
                    <a:lumMod val="75000"/>
                  </a:schemeClr>
                </a:solidFill>
              </a:rPr>
              <a:t>Growing</a:t>
            </a:r>
          </a:p>
        </p:txBody>
      </p:sp>
      <p:sp>
        <p:nvSpPr>
          <p:cNvPr id="20" name="TextBox 19">
            <a:extLst>
              <a:ext uri="{FF2B5EF4-FFF2-40B4-BE49-F238E27FC236}">
                <a16:creationId xmlns:a16="http://schemas.microsoft.com/office/drawing/2014/main" id="{5E794498-BC09-4B85-857A-689C8BED7EFD}"/>
              </a:ext>
            </a:extLst>
          </p:cNvPr>
          <p:cNvSpPr txBox="1"/>
          <p:nvPr/>
        </p:nvSpPr>
        <p:spPr>
          <a:xfrm>
            <a:off x="1586803" y="2468796"/>
            <a:ext cx="2198102" cy="646331"/>
          </a:xfrm>
          <a:prstGeom prst="rect">
            <a:avLst/>
          </a:prstGeom>
          <a:noFill/>
        </p:spPr>
        <p:txBody>
          <a:bodyPr wrap="square" rtlCol="0">
            <a:spAutoFit/>
          </a:bodyPr>
          <a:lstStyle/>
          <a:p>
            <a:r>
              <a:rPr lang="en-US" sz="3600" dirty="0">
                <a:solidFill>
                  <a:srgbClr val="00B050"/>
                </a:solidFill>
              </a:rPr>
              <a:t>Thriving</a:t>
            </a:r>
          </a:p>
        </p:txBody>
      </p:sp>
      <p:sp>
        <p:nvSpPr>
          <p:cNvPr id="21" name="TextBox 20">
            <a:extLst>
              <a:ext uri="{FF2B5EF4-FFF2-40B4-BE49-F238E27FC236}">
                <a16:creationId xmlns:a16="http://schemas.microsoft.com/office/drawing/2014/main" id="{A6CA2BC1-9644-400F-AF75-CF0D01AEC346}"/>
              </a:ext>
            </a:extLst>
          </p:cNvPr>
          <p:cNvSpPr txBox="1"/>
          <p:nvPr/>
        </p:nvSpPr>
        <p:spPr>
          <a:xfrm>
            <a:off x="5919385" y="2492565"/>
            <a:ext cx="2195700" cy="646331"/>
          </a:xfrm>
          <a:prstGeom prst="rect">
            <a:avLst/>
          </a:prstGeom>
          <a:noFill/>
        </p:spPr>
        <p:txBody>
          <a:bodyPr wrap="square" rtlCol="0">
            <a:spAutoFit/>
          </a:bodyPr>
          <a:lstStyle/>
          <a:p>
            <a:r>
              <a:rPr lang="en-US" sz="3600" dirty="0">
                <a:solidFill>
                  <a:schemeClr val="accent2">
                    <a:lumMod val="75000"/>
                  </a:schemeClr>
                </a:solidFill>
              </a:rPr>
              <a:t>Declining</a:t>
            </a:r>
          </a:p>
        </p:txBody>
      </p:sp>
      <p:sp>
        <p:nvSpPr>
          <p:cNvPr id="23" name="TextBox 22">
            <a:extLst>
              <a:ext uri="{FF2B5EF4-FFF2-40B4-BE49-F238E27FC236}">
                <a16:creationId xmlns:a16="http://schemas.microsoft.com/office/drawing/2014/main" id="{35D9A915-D27A-495D-A0C0-6207FC78F02B}"/>
              </a:ext>
            </a:extLst>
          </p:cNvPr>
          <p:cNvSpPr txBox="1"/>
          <p:nvPr/>
        </p:nvSpPr>
        <p:spPr>
          <a:xfrm>
            <a:off x="4869039" y="5343820"/>
            <a:ext cx="2372989" cy="969496"/>
          </a:xfrm>
          <a:prstGeom prst="rect">
            <a:avLst/>
          </a:prstGeom>
          <a:noFill/>
        </p:spPr>
        <p:txBody>
          <a:bodyPr wrap="square" rtlCol="0">
            <a:spAutoFit/>
          </a:bodyPr>
          <a:lstStyle/>
          <a:p>
            <a:r>
              <a:rPr lang="en-US" sz="3600" dirty="0">
                <a:solidFill>
                  <a:srgbClr val="C00000"/>
                </a:solidFill>
              </a:rPr>
              <a:t>Struggling</a:t>
            </a:r>
          </a:p>
          <a:p>
            <a:endParaRPr lang="en-US" sz="2100" dirty="0">
              <a:solidFill>
                <a:srgbClr val="C00000"/>
              </a:solidFill>
            </a:endParaRPr>
          </a:p>
        </p:txBody>
      </p:sp>
    </p:spTree>
    <p:extLst>
      <p:ext uri="{BB962C8B-B14F-4D97-AF65-F5344CB8AC3E}">
        <p14:creationId xmlns:p14="http://schemas.microsoft.com/office/powerpoint/2010/main" val="318080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21036982">
            <a:off x="0" y="2466974"/>
            <a:ext cx="6020833" cy="3997833"/>
          </a:xfrm>
          <a:prstGeom prst="rect">
            <a:avLst/>
          </a:prstGeom>
        </p:spPr>
      </p:pic>
      <p:pic>
        <p:nvPicPr>
          <p:cNvPr id="3" name="Picture 2">
            <a:extLst>
              <a:ext uri="{FF2B5EF4-FFF2-40B4-BE49-F238E27FC236}">
                <a16:creationId xmlns:a16="http://schemas.microsoft.com/office/drawing/2014/main" id="{38ECB5FB-CF16-48CA-B452-990935A3D85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746289">
            <a:off x="4951434" y="855125"/>
            <a:ext cx="4924982" cy="3284963"/>
          </a:xfrm>
          <a:prstGeom prst="rect">
            <a:avLst/>
          </a:prstGeom>
        </p:spPr>
      </p:pic>
    </p:spTree>
    <p:extLst>
      <p:ext uri="{BB962C8B-B14F-4D97-AF65-F5344CB8AC3E}">
        <p14:creationId xmlns:p14="http://schemas.microsoft.com/office/powerpoint/2010/main" val="1957718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F3B909-712E-4A5B-9D04-1FDA88CDE20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79476"/>
            <a:ext cx="9144000" cy="6099048"/>
          </a:xfrm>
          <a:prstGeom prst="rect">
            <a:avLst/>
          </a:prstGeom>
        </p:spPr>
      </p:pic>
    </p:spTree>
    <p:extLst>
      <p:ext uri="{BB962C8B-B14F-4D97-AF65-F5344CB8AC3E}">
        <p14:creationId xmlns:p14="http://schemas.microsoft.com/office/powerpoint/2010/main" val="556374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Question for Discussion</a:t>
            </a:r>
          </a:p>
        </p:txBody>
      </p:sp>
      <p:sp>
        <p:nvSpPr>
          <p:cNvPr id="3" name="Content Placeholder 2"/>
          <p:cNvSpPr>
            <a:spLocks noGrp="1"/>
          </p:cNvSpPr>
          <p:nvPr>
            <p:ph sz="quarter" idx="1"/>
          </p:nvPr>
        </p:nvSpPr>
        <p:spPr>
          <a:xfrm>
            <a:off x="117806" y="2070846"/>
            <a:ext cx="8902778" cy="4705812"/>
          </a:xfrm>
        </p:spPr>
        <p:txBody>
          <a:bodyPr>
            <a:normAutofit lnSpcReduction="10000"/>
          </a:bodyPr>
          <a:lstStyle/>
          <a:p>
            <a:r>
              <a:rPr lang="en-US" sz="4400" dirty="0"/>
              <a:t>Where do you think your church is in its life cycle?</a:t>
            </a:r>
          </a:p>
          <a:p>
            <a:pPr lvl="1"/>
            <a:r>
              <a:rPr lang="en-US" sz="4200" dirty="0"/>
              <a:t>What leads you to that conclusion?</a:t>
            </a:r>
          </a:p>
          <a:p>
            <a:r>
              <a:rPr lang="en-US" sz="4400" dirty="0"/>
              <a:t>What are some steps to help move it toward health and vibrancy?</a:t>
            </a:r>
          </a:p>
        </p:txBody>
      </p:sp>
    </p:spTree>
    <p:extLst>
      <p:ext uri="{BB962C8B-B14F-4D97-AF65-F5344CB8AC3E}">
        <p14:creationId xmlns:p14="http://schemas.microsoft.com/office/powerpoint/2010/main" val="3062966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FC7B9A-EFF5-4FCC-93AB-E6DFB04109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1662" y="728662"/>
            <a:ext cx="5400675" cy="5400675"/>
          </a:xfrm>
          <a:prstGeom prst="rect">
            <a:avLst/>
          </a:prstGeom>
        </p:spPr>
      </p:pic>
    </p:spTree>
    <p:extLst>
      <p:ext uri="{BB962C8B-B14F-4D97-AF65-F5344CB8AC3E}">
        <p14:creationId xmlns:p14="http://schemas.microsoft.com/office/powerpoint/2010/main" val="431201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8431D6-67D8-4EBD-8211-E12E0022F208}"/>
              </a:ext>
            </a:extLst>
          </p:cNvPr>
          <p:cNvSpPr>
            <a:spLocks noGrp="1"/>
          </p:cNvSpPr>
          <p:nvPr>
            <p:ph type="title"/>
          </p:nvPr>
        </p:nvSpPr>
        <p:spPr/>
        <p:txBody>
          <a:bodyPr/>
          <a:lstStyle/>
          <a:p>
            <a:br>
              <a:rPr lang="en-US" dirty="0"/>
            </a:br>
            <a:r>
              <a:rPr lang="en-US" dirty="0"/>
              <a:t>Contact Information</a:t>
            </a:r>
            <a:br>
              <a:rPr lang="en-US" dirty="0"/>
            </a:br>
            <a:endParaRPr lang="en-US" dirty="0"/>
          </a:p>
        </p:txBody>
      </p:sp>
      <p:sp>
        <p:nvSpPr>
          <p:cNvPr id="2" name="Content Placeholder 1">
            <a:extLst>
              <a:ext uri="{FF2B5EF4-FFF2-40B4-BE49-F238E27FC236}">
                <a16:creationId xmlns:a16="http://schemas.microsoft.com/office/drawing/2014/main" id="{05C3A1D7-9ADF-4F40-BF25-665C32DE3DC5}"/>
              </a:ext>
            </a:extLst>
          </p:cNvPr>
          <p:cNvSpPr>
            <a:spLocks noGrp="1"/>
          </p:cNvSpPr>
          <p:nvPr>
            <p:ph idx="1"/>
          </p:nvPr>
        </p:nvSpPr>
        <p:spPr>
          <a:xfrm>
            <a:off x="88669" y="2070846"/>
            <a:ext cx="8977746" cy="4707686"/>
          </a:xfrm>
        </p:spPr>
        <p:txBody>
          <a:bodyPr>
            <a:normAutofit/>
          </a:bodyPr>
          <a:lstStyle/>
          <a:p>
            <a:pPr marL="0" indent="0">
              <a:spcBef>
                <a:spcPts val="600"/>
              </a:spcBef>
              <a:buNone/>
            </a:pPr>
            <a:r>
              <a:rPr lang="en-US" sz="3600" dirty="0"/>
              <a:t>Dr. Chip Hardwick</a:t>
            </a:r>
          </a:p>
          <a:p>
            <a:pPr marL="0" indent="0">
              <a:spcBef>
                <a:spcPts val="600"/>
              </a:spcBef>
              <a:buNone/>
            </a:pPr>
            <a:r>
              <a:rPr lang="en-US" sz="3600" dirty="0"/>
              <a:t>First Presbyterian Church of Lake Forest</a:t>
            </a:r>
          </a:p>
          <a:p>
            <a:pPr marL="0" indent="0">
              <a:buNone/>
            </a:pPr>
            <a:r>
              <a:rPr lang="en-US" sz="3600" dirty="0">
                <a:hlinkClick r:id="rId2"/>
              </a:rPr>
              <a:t>chiphardwick@gmail.com</a:t>
            </a:r>
            <a:endParaRPr lang="en-US" sz="3600" dirty="0"/>
          </a:p>
          <a:p>
            <a:pPr marL="0" indent="0">
              <a:buNone/>
            </a:pPr>
            <a:r>
              <a:rPr lang="en-US" sz="3600" dirty="0"/>
              <a:t>Facebook:  Chip.Hardwick.5</a:t>
            </a:r>
          </a:p>
          <a:p>
            <a:pPr marL="0" indent="0">
              <a:buNone/>
            </a:pPr>
            <a:r>
              <a:rPr lang="en-US" sz="3600" dirty="0"/>
              <a:t>Twitter:  @chiphardwick</a:t>
            </a:r>
          </a:p>
          <a:p>
            <a:pPr marL="0" indent="0">
              <a:buNone/>
            </a:pPr>
            <a:r>
              <a:rPr lang="en-US" sz="3600" dirty="0"/>
              <a:t>Instagram @chiphardwick</a:t>
            </a:r>
          </a:p>
          <a:p>
            <a:endParaRPr lang="en-US" sz="3600" dirty="0"/>
          </a:p>
        </p:txBody>
      </p:sp>
    </p:spTree>
    <p:extLst>
      <p:ext uri="{BB962C8B-B14F-4D97-AF65-F5344CB8AC3E}">
        <p14:creationId xmlns:p14="http://schemas.microsoft.com/office/powerpoint/2010/main" val="673246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5349.jpeg">
            <a:extLst>
              <a:ext uri="{FF2B5EF4-FFF2-40B4-BE49-F238E27FC236}">
                <a16:creationId xmlns:a16="http://schemas.microsoft.com/office/drawing/2014/main" id="{C2D3D9A2-3B6E-44A0-A059-CD41269E75F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644063"/>
            <a:ext cx="9144000" cy="5143500"/>
          </a:xfrm>
          <a:prstGeom prst="rect">
            <a:avLst/>
          </a:prstGeom>
        </p:spPr>
      </p:pic>
    </p:spTree>
    <p:extLst>
      <p:ext uri="{BB962C8B-B14F-4D97-AF65-F5344CB8AC3E}">
        <p14:creationId xmlns:p14="http://schemas.microsoft.com/office/powerpoint/2010/main" val="1033095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Overview</a:t>
            </a:r>
          </a:p>
        </p:txBody>
      </p:sp>
      <p:sp>
        <p:nvSpPr>
          <p:cNvPr id="5" name="Content Placeholder 4"/>
          <p:cNvSpPr>
            <a:spLocks noGrp="1"/>
          </p:cNvSpPr>
          <p:nvPr>
            <p:ph idx="1"/>
          </p:nvPr>
        </p:nvSpPr>
        <p:spPr>
          <a:xfrm>
            <a:off x="629099" y="2070846"/>
            <a:ext cx="8035925" cy="4182035"/>
          </a:xfrm>
        </p:spPr>
        <p:txBody>
          <a:bodyPr>
            <a:normAutofit/>
          </a:bodyPr>
          <a:lstStyle/>
          <a:p>
            <a:r>
              <a:rPr lang="en-US" sz="3600" dirty="0"/>
              <a:t>Part One:  Faithfulness and Sustainability</a:t>
            </a:r>
          </a:p>
          <a:p>
            <a:r>
              <a:rPr lang="en-US" sz="4400" dirty="0">
                <a:solidFill>
                  <a:srgbClr val="FFFF00"/>
                </a:solidFill>
              </a:rPr>
              <a:t>Part Two:  Life Cycle of a Congregation</a:t>
            </a:r>
          </a:p>
        </p:txBody>
      </p:sp>
    </p:spTree>
    <p:extLst>
      <p:ext uri="{BB962C8B-B14F-4D97-AF65-F5344CB8AC3E}">
        <p14:creationId xmlns:p14="http://schemas.microsoft.com/office/powerpoint/2010/main" val="2430154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4815D1-E36D-4623-8504-7E8F3D53DA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556" y="626225"/>
            <a:ext cx="8104863" cy="5580778"/>
          </a:xfrm>
          <a:prstGeom prst="rect">
            <a:avLst/>
          </a:prstGeom>
        </p:spPr>
      </p:pic>
    </p:spTree>
    <p:extLst>
      <p:ext uri="{BB962C8B-B14F-4D97-AF65-F5344CB8AC3E}">
        <p14:creationId xmlns:p14="http://schemas.microsoft.com/office/powerpoint/2010/main" val="999452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882B9-D383-4DE3-A7A6-66D24BB147AC}"/>
              </a:ext>
            </a:extLst>
          </p:cNvPr>
          <p:cNvSpPr>
            <a:spLocks noGrp="1"/>
          </p:cNvSpPr>
          <p:nvPr>
            <p:ph type="title" idx="4294967295"/>
          </p:nvPr>
        </p:nvSpPr>
        <p:spPr>
          <a:xfrm>
            <a:off x="0" y="79375"/>
            <a:ext cx="7612063" cy="1417638"/>
          </a:xfrm>
        </p:spPr>
        <p:txBody>
          <a:bodyPr/>
          <a:lstStyle/>
          <a:p>
            <a:endParaRPr lang="en-US" dirty="0"/>
          </a:p>
        </p:txBody>
      </p:sp>
      <p:pic>
        <p:nvPicPr>
          <p:cNvPr id="5" name="Picture 4">
            <a:extLst>
              <a:ext uri="{FF2B5EF4-FFF2-40B4-BE49-F238E27FC236}">
                <a16:creationId xmlns:a16="http://schemas.microsoft.com/office/drawing/2014/main" id="{AC9CBA52-C0CF-42D7-84C3-ECE4A55BEB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473" y="0"/>
            <a:ext cx="6858000" cy="6858000"/>
          </a:xfrm>
          <a:prstGeom prst="rect">
            <a:avLst/>
          </a:prstGeom>
        </p:spPr>
      </p:pic>
      <p:sp>
        <p:nvSpPr>
          <p:cNvPr id="6" name="TextBox 5">
            <a:extLst>
              <a:ext uri="{FF2B5EF4-FFF2-40B4-BE49-F238E27FC236}">
                <a16:creationId xmlns:a16="http://schemas.microsoft.com/office/drawing/2014/main" id="{C587E344-F372-441D-9045-AF4AA3A1B0D6}"/>
              </a:ext>
            </a:extLst>
          </p:cNvPr>
          <p:cNvSpPr txBox="1"/>
          <p:nvPr/>
        </p:nvSpPr>
        <p:spPr>
          <a:xfrm>
            <a:off x="7003473" y="2327564"/>
            <a:ext cx="2140527" cy="2554545"/>
          </a:xfrm>
          <a:prstGeom prst="rect">
            <a:avLst/>
          </a:prstGeom>
          <a:noFill/>
        </p:spPr>
        <p:txBody>
          <a:bodyPr wrap="square" rtlCol="0">
            <a:spAutoFit/>
          </a:bodyPr>
          <a:lstStyle/>
          <a:p>
            <a:r>
              <a:rPr lang="en-US" sz="4000" dirty="0">
                <a:solidFill>
                  <a:srgbClr val="FFFF00"/>
                </a:solidFill>
              </a:rPr>
              <a:t>Deb Coe</a:t>
            </a:r>
          </a:p>
          <a:p>
            <a:endParaRPr lang="en-US" dirty="0">
              <a:solidFill>
                <a:srgbClr val="FFFF00"/>
              </a:solidFill>
            </a:endParaRPr>
          </a:p>
          <a:p>
            <a:r>
              <a:rPr lang="en-US" sz="2800" dirty="0">
                <a:solidFill>
                  <a:srgbClr val="FFFF00"/>
                </a:solidFill>
              </a:rPr>
              <a:t>PCUSA Research </a:t>
            </a:r>
          </a:p>
          <a:p>
            <a:r>
              <a:rPr lang="en-US" sz="2800" dirty="0">
                <a:solidFill>
                  <a:srgbClr val="FFFF00"/>
                </a:solidFill>
              </a:rPr>
              <a:t>Services</a:t>
            </a:r>
          </a:p>
          <a:p>
            <a:endParaRPr lang="en-US" dirty="0">
              <a:highlight>
                <a:srgbClr val="FFFF00"/>
              </a:highlight>
            </a:endParaRPr>
          </a:p>
        </p:txBody>
      </p:sp>
    </p:spTree>
    <p:extLst>
      <p:ext uri="{BB962C8B-B14F-4D97-AF65-F5344CB8AC3E}">
        <p14:creationId xmlns:p14="http://schemas.microsoft.com/office/powerpoint/2010/main" val="843276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9757" y="320075"/>
            <a:ext cx="5230821" cy="3493311"/>
          </a:xfrm>
          <a:prstGeom prst="rect">
            <a:avLst/>
          </a:prstGeom>
          <a:effectLst>
            <a:outerShdw blurRad="50800" dist="88900" algn="l" rotWithShape="0">
              <a:prstClr val="black">
                <a:alpha val="40000"/>
              </a:prstClr>
            </a:outerShdw>
          </a:effectLst>
        </p:spPr>
      </p:pic>
      <p:pic>
        <p:nvPicPr>
          <p:cNvPr id="4" name="Picture 3">
            <a:extLst>
              <a:ext uri="{FF2B5EF4-FFF2-40B4-BE49-F238E27FC236}">
                <a16:creationId xmlns:a16="http://schemas.microsoft.com/office/drawing/2014/main" id="{E988FD53-FF66-476F-9C2A-72CB697A0463}"/>
              </a:ext>
            </a:extLst>
          </p:cNvPr>
          <p:cNvPicPr>
            <a:picLocks noChangeAspect="1"/>
          </p:cNvPicPr>
          <p:nvPr/>
        </p:nvPicPr>
        <p:blipFill>
          <a:blip r:embed="rId3"/>
          <a:stretch>
            <a:fillRect/>
          </a:stretch>
        </p:blipFill>
        <p:spPr>
          <a:xfrm>
            <a:off x="2855167" y="3538591"/>
            <a:ext cx="6255038" cy="3164098"/>
          </a:xfrm>
          <a:prstGeom prst="rect">
            <a:avLst/>
          </a:prstGeom>
        </p:spPr>
      </p:pic>
    </p:spTree>
    <p:extLst>
      <p:ext uri="{BB962C8B-B14F-4D97-AF65-F5344CB8AC3E}">
        <p14:creationId xmlns:p14="http://schemas.microsoft.com/office/powerpoint/2010/main" val="3192927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86510" y="2398360"/>
            <a:ext cx="965719" cy="1200329"/>
          </a:xfrm>
          <a:prstGeom prst="rect">
            <a:avLst/>
          </a:prstGeom>
          <a:noFill/>
        </p:spPr>
        <p:txBody>
          <a:bodyPr wrap="square" rtlCol="0">
            <a:spAutoFit/>
          </a:bodyPr>
          <a:lstStyle/>
          <a:p>
            <a:r>
              <a:rPr lang="en-US" sz="7200" dirty="0">
                <a:solidFill>
                  <a:schemeClr val="accent6">
                    <a:lumMod val="50000"/>
                    <a:lumOff val="50000"/>
                  </a:schemeClr>
                </a:solidFill>
              </a:rPr>
              <a:t>.</a:t>
            </a:r>
          </a:p>
        </p:txBody>
      </p:sp>
      <p:sp>
        <p:nvSpPr>
          <p:cNvPr id="4" name="TextBox 3"/>
          <p:cNvSpPr txBox="1"/>
          <p:nvPr/>
        </p:nvSpPr>
        <p:spPr>
          <a:xfrm>
            <a:off x="729514" y="2337021"/>
            <a:ext cx="965719" cy="1200329"/>
          </a:xfrm>
          <a:prstGeom prst="rect">
            <a:avLst/>
          </a:prstGeom>
          <a:noFill/>
        </p:spPr>
        <p:txBody>
          <a:bodyPr wrap="square" rtlCol="0">
            <a:spAutoFit/>
          </a:bodyPr>
          <a:lstStyle/>
          <a:p>
            <a:r>
              <a:rPr lang="en-US" sz="7200" dirty="0">
                <a:solidFill>
                  <a:schemeClr val="accent6">
                    <a:lumMod val="50000"/>
                    <a:lumOff val="50000"/>
                  </a:schemeClr>
                </a:solidFill>
              </a:rPr>
              <a:t>.</a:t>
            </a:r>
          </a:p>
        </p:txBody>
      </p:sp>
      <p:cxnSp>
        <p:nvCxnSpPr>
          <p:cNvPr id="7" name="Straight Connector 6"/>
          <p:cNvCxnSpPr/>
          <p:nvPr/>
        </p:nvCxnSpPr>
        <p:spPr>
          <a:xfrm>
            <a:off x="4380722" y="1319115"/>
            <a:ext cx="0" cy="4296747"/>
          </a:xfrm>
          <a:prstGeom prst="line">
            <a:avLst/>
          </a:prstGeom>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rot="5400000">
            <a:off x="2664957" y="2947358"/>
            <a:ext cx="4184920" cy="646331"/>
          </a:xfrm>
          <a:prstGeom prst="rect">
            <a:avLst/>
          </a:prstGeom>
          <a:noFill/>
        </p:spPr>
        <p:txBody>
          <a:bodyPr wrap="square" rtlCol="0">
            <a:spAutoFit/>
          </a:bodyPr>
          <a:lstStyle/>
          <a:p>
            <a:r>
              <a:rPr lang="en-US" sz="3600" dirty="0">
                <a:solidFill>
                  <a:srgbClr val="FFFF00"/>
                </a:solidFill>
              </a:rPr>
              <a:t>line of faithfulness</a:t>
            </a:r>
          </a:p>
        </p:txBody>
      </p:sp>
      <p:sp>
        <p:nvSpPr>
          <p:cNvPr id="6" name="TextBox 5"/>
          <p:cNvSpPr txBox="1"/>
          <p:nvPr/>
        </p:nvSpPr>
        <p:spPr>
          <a:xfrm>
            <a:off x="3333630" y="2337022"/>
            <a:ext cx="965719" cy="1200329"/>
          </a:xfrm>
          <a:prstGeom prst="rect">
            <a:avLst/>
          </a:prstGeom>
          <a:noFill/>
        </p:spPr>
        <p:txBody>
          <a:bodyPr wrap="square" rtlCol="0">
            <a:spAutoFit/>
          </a:bodyPr>
          <a:lstStyle/>
          <a:p>
            <a:r>
              <a:rPr lang="en-US" sz="7200" dirty="0">
                <a:solidFill>
                  <a:schemeClr val="accent6">
                    <a:lumMod val="50000"/>
                    <a:lumOff val="50000"/>
                  </a:schemeClr>
                </a:solidFill>
              </a:rPr>
              <a:t>.</a:t>
            </a:r>
          </a:p>
        </p:txBody>
      </p:sp>
      <p:sp>
        <p:nvSpPr>
          <p:cNvPr id="9" name="TextBox 8"/>
          <p:cNvSpPr txBox="1"/>
          <p:nvPr/>
        </p:nvSpPr>
        <p:spPr>
          <a:xfrm>
            <a:off x="7377641" y="2410483"/>
            <a:ext cx="965719" cy="1200329"/>
          </a:xfrm>
          <a:prstGeom prst="rect">
            <a:avLst/>
          </a:prstGeom>
          <a:noFill/>
        </p:spPr>
        <p:txBody>
          <a:bodyPr wrap="square" rtlCol="0">
            <a:spAutoFit/>
          </a:bodyPr>
          <a:lstStyle/>
          <a:p>
            <a:r>
              <a:rPr lang="en-US" sz="7200" dirty="0">
                <a:solidFill>
                  <a:schemeClr val="accent6">
                    <a:lumMod val="50000"/>
                    <a:lumOff val="50000"/>
                  </a:schemeClr>
                </a:solidFill>
              </a:rPr>
              <a:t>.</a:t>
            </a:r>
          </a:p>
        </p:txBody>
      </p:sp>
    </p:spTree>
    <p:extLst>
      <p:ext uri="{BB962C8B-B14F-4D97-AF65-F5344CB8AC3E}">
        <p14:creationId xmlns:p14="http://schemas.microsoft.com/office/powerpoint/2010/main" val="777991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66156" y="2812726"/>
            <a:ext cx="965719" cy="1200329"/>
          </a:xfrm>
          <a:prstGeom prst="rect">
            <a:avLst/>
          </a:prstGeom>
          <a:noFill/>
        </p:spPr>
        <p:txBody>
          <a:bodyPr wrap="square" rtlCol="0">
            <a:spAutoFit/>
          </a:bodyPr>
          <a:lstStyle/>
          <a:p>
            <a:r>
              <a:rPr lang="en-US" sz="7200" dirty="0">
                <a:solidFill>
                  <a:schemeClr val="accent6">
                    <a:lumMod val="50000"/>
                    <a:lumOff val="50000"/>
                  </a:schemeClr>
                </a:solidFill>
              </a:rPr>
              <a:t>.</a:t>
            </a:r>
          </a:p>
        </p:txBody>
      </p:sp>
      <p:sp>
        <p:nvSpPr>
          <p:cNvPr id="5" name="TextBox 4"/>
          <p:cNvSpPr txBox="1"/>
          <p:nvPr/>
        </p:nvSpPr>
        <p:spPr>
          <a:xfrm>
            <a:off x="3351905" y="4179681"/>
            <a:ext cx="965719" cy="1200329"/>
          </a:xfrm>
          <a:prstGeom prst="rect">
            <a:avLst/>
          </a:prstGeom>
          <a:noFill/>
        </p:spPr>
        <p:txBody>
          <a:bodyPr wrap="square" rtlCol="0">
            <a:spAutoFit/>
          </a:bodyPr>
          <a:lstStyle/>
          <a:p>
            <a:r>
              <a:rPr lang="en-US" sz="7200" dirty="0">
                <a:solidFill>
                  <a:schemeClr val="accent6">
                    <a:lumMod val="50000"/>
                    <a:lumOff val="50000"/>
                  </a:schemeClr>
                </a:solidFill>
              </a:rPr>
              <a:t>.</a:t>
            </a:r>
          </a:p>
        </p:txBody>
      </p:sp>
      <p:sp>
        <p:nvSpPr>
          <p:cNvPr id="6" name="Title 5"/>
          <p:cNvSpPr>
            <a:spLocks noGrp="1"/>
          </p:cNvSpPr>
          <p:nvPr>
            <p:ph type="title"/>
          </p:nvPr>
        </p:nvSpPr>
        <p:spPr/>
        <p:txBody>
          <a:bodyPr/>
          <a:lstStyle/>
          <a:p>
            <a:r>
              <a:rPr lang="en-US" sz="4500" dirty="0">
                <a:solidFill>
                  <a:schemeClr val="tx2">
                    <a:lumMod val="50000"/>
                  </a:schemeClr>
                </a:solidFill>
              </a:rPr>
              <a:t>Signs of Sustainability</a:t>
            </a:r>
          </a:p>
        </p:txBody>
      </p:sp>
      <p:cxnSp>
        <p:nvCxnSpPr>
          <p:cNvPr id="9" name="Straight Connector 8"/>
          <p:cNvCxnSpPr/>
          <p:nvPr/>
        </p:nvCxnSpPr>
        <p:spPr>
          <a:xfrm>
            <a:off x="1459523" y="4076708"/>
            <a:ext cx="6471138" cy="0"/>
          </a:xfrm>
          <a:prstGeom prst="line">
            <a:avLst/>
          </a:prstGeom>
          <a:ln w="50800">
            <a:solidFill>
              <a:schemeClr val="accent6">
                <a:lumMod val="75000"/>
                <a:lumOff val="25000"/>
              </a:schemeClr>
            </a:solidFill>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3898822" y="3373914"/>
            <a:ext cx="4568709" cy="646331"/>
          </a:xfrm>
          <a:prstGeom prst="rect">
            <a:avLst/>
          </a:prstGeom>
          <a:noFill/>
        </p:spPr>
        <p:txBody>
          <a:bodyPr wrap="square" rtlCol="0">
            <a:spAutoFit/>
          </a:bodyPr>
          <a:lstStyle/>
          <a:p>
            <a:r>
              <a:rPr lang="en-US" sz="3600" dirty="0">
                <a:solidFill>
                  <a:srgbClr val="FFFF00"/>
                </a:solidFill>
              </a:rPr>
              <a:t>line of sustainability</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7430496" y="4907315"/>
              <a:ext cx="360" cy="360"/>
            </p14:xfrm>
          </p:contentPart>
        </mc:Choice>
        <mc:Fallback xmlns="">
          <p:pic>
            <p:nvPicPr>
              <p:cNvPr id="2" name="Ink 1"/>
              <p:cNvPicPr/>
              <p:nvPr/>
            </p:nvPicPr>
            <p:blipFill/>
            <p:spPr/>
          </p:pic>
        </mc:Fallback>
      </mc:AlternateContent>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7222416" y="4814795"/>
              <a:ext cx="360" cy="360"/>
            </p14:xfrm>
          </p:contentPart>
        </mc:Choice>
        <mc:Fallback xmlns="">
          <p:pic>
            <p:nvPicPr>
              <p:cNvPr id="3" name="Ink 2"/>
              <p:cNvPicPr/>
              <p:nvPr/>
            </p:nvPicPr>
            <p:blipFill/>
            <p:spPr/>
          </p:pic>
        </mc:Fallback>
      </mc:AlternateContent>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7222416" y="4814795"/>
              <a:ext cx="360" cy="360"/>
            </p14:xfrm>
          </p:contentPart>
        </mc:Choice>
        <mc:Fallback xmlns="">
          <p:pic>
            <p:nvPicPr>
              <p:cNvPr id="8" name="Ink 7"/>
              <p:cNvPicPr/>
              <p:nvPr/>
            </p:nvPicPr>
            <p:blipFill/>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1550616" y="1828595"/>
              <a:ext cx="360" cy="360"/>
            </p14:xfrm>
          </p:contentPart>
        </mc:Choice>
        <mc:Fallback xmlns="">
          <p:pic>
            <p:nvPicPr>
              <p:cNvPr id="11" name="Ink 10"/>
              <p:cNvPicPr/>
              <p:nvPr/>
            </p:nvPicPr>
            <p:blipFill/>
            <p:spPr/>
          </p:pic>
        </mc:Fallback>
      </mc:AlternateContent>
      <mc:AlternateContent xmlns:mc="http://schemas.openxmlformats.org/markup-compatibility/2006" xmlns:p14="http://schemas.microsoft.com/office/powerpoint/2010/main">
        <mc:Choice Requires="p14">
          <p:contentPart p14:bwMode="auto" r:id="rId7">
            <p14:nvContentPartPr>
              <p14:cNvPr id="12" name="Ink 11"/>
              <p14:cNvContentPartPr/>
              <p14:nvPr/>
            </p14:nvContentPartPr>
            <p14:xfrm>
              <a:off x="1018176" y="4606355"/>
              <a:ext cx="360" cy="360"/>
            </p14:xfrm>
          </p:contentPart>
        </mc:Choice>
        <mc:Fallback xmlns="">
          <p:pic>
            <p:nvPicPr>
              <p:cNvPr id="12" name="Ink 11"/>
              <p:cNvPicPr/>
              <p:nvPr/>
            </p:nvPicPr>
            <p:blipFill/>
            <p:spPr/>
          </p:pic>
        </mc:Fallback>
      </mc:AlternateContent>
      <mc:AlternateContent xmlns:mc="http://schemas.openxmlformats.org/markup-compatibility/2006" xmlns:p14="http://schemas.microsoft.com/office/powerpoint/2010/main">
        <mc:Choice Requires="p14">
          <p:contentPart p14:bwMode="auto" r:id="rId8">
            <p14:nvContentPartPr>
              <p14:cNvPr id="13" name="Ink 12"/>
              <p14:cNvContentPartPr/>
              <p14:nvPr/>
            </p14:nvContentPartPr>
            <p14:xfrm>
              <a:off x="4965576" y="4907315"/>
              <a:ext cx="360" cy="360"/>
            </p14:xfrm>
          </p:contentPart>
        </mc:Choice>
        <mc:Fallback xmlns="">
          <p:pic>
            <p:nvPicPr>
              <p:cNvPr id="13" name="Ink 12"/>
              <p:cNvPicPr/>
              <p:nvPr/>
            </p:nvPicPr>
            <p:blipFill/>
            <p:spPr/>
          </p:pic>
        </mc:Fallback>
      </mc:AlternateContent>
      <mc:AlternateContent xmlns:mc="http://schemas.openxmlformats.org/markup-compatibility/2006" xmlns:p14="http://schemas.microsoft.com/office/powerpoint/2010/main">
        <mc:Choice Requires="p14">
          <p:contentPart p14:bwMode="auto" r:id="rId9">
            <p14:nvContentPartPr>
              <p14:cNvPr id="14" name="Ink 13"/>
              <p14:cNvContentPartPr/>
              <p14:nvPr/>
            </p14:nvContentPartPr>
            <p14:xfrm>
              <a:off x="5092656" y="4733795"/>
              <a:ext cx="360" cy="360"/>
            </p14:xfrm>
          </p:contentPart>
        </mc:Choice>
        <mc:Fallback xmlns="">
          <p:pic>
            <p:nvPicPr>
              <p:cNvPr id="14" name="Ink 13"/>
              <p:cNvPicPr/>
              <p:nvPr/>
            </p:nvPicPr>
            <p:blipFill/>
            <p:spPr/>
          </p:pic>
        </mc:Fallback>
      </mc:AlternateContent>
      <mc:AlternateContent xmlns:mc="http://schemas.openxmlformats.org/markup-compatibility/2006" xmlns:p14="http://schemas.microsoft.com/office/powerpoint/2010/main">
        <mc:Choice Requires="p14">
          <p:contentPart p14:bwMode="auto" r:id="rId10">
            <p14:nvContentPartPr>
              <p14:cNvPr id="15" name="Ink 14"/>
              <p14:cNvContentPartPr/>
              <p14:nvPr/>
            </p14:nvContentPartPr>
            <p14:xfrm>
              <a:off x="4861176" y="4699235"/>
              <a:ext cx="360" cy="360"/>
            </p14:xfrm>
          </p:contentPart>
        </mc:Choice>
        <mc:Fallback xmlns="">
          <p:pic>
            <p:nvPicPr>
              <p:cNvPr id="15" name="Ink 14"/>
              <p:cNvPicPr/>
              <p:nvPr/>
            </p:nvPicPr>
            <p:blipFill/>
            <p:spPr/>
          </p:pic>
        </mc:Fallback>
      </mc:AlternateContent>
      <p:sp>
        <p:nvSpPr>
          <p:cNvPr id="16" name="TextBox 15"/>
          <p:cNvSpPr txBox="1"/>
          <p:nvPr/>
        </p:nvSpPr>
        <p:spPr>
          <a:xfrm>
            <a:off x="3404230" y="5287710"/>
            <a:ext cx="965719" cy="1200329"/>
          </a:xfrm>
          <a:prstGeom prst="rect">
            <a:avLst/>
          </a:prstGeom>
          <a:noFill/>
        </p:spPr>
        <p:txBody>
          <a:bodyPr wrap="square" rtlCol="0">
            <a:spAutoFit/>
          </a:bodyPr>
          <a:lstStyle/>
          <a:p>
            <a:r>
              <a:rPr lang="en-US" sz="7200" dirty="0">
                <a:solidFill>
                  <a:schemeClr val="accent6">
                    <a:lumMod val="50000"/>
                    <a:lumOff val="50000"/>
                  </a:schemeClr>
                </a:solidFill>
              </a:rPr>
              <a:t>.</a:t>
            </a:r>
          </a:p>
        </p:txBody>
      </p:sp>
      <p:sp>
        <p:nvSpPr>
          <p:cNvPr id="17" name="Content Placeholder 16"/>
          <p:cNvSpPr txBox="1">
            <a:spLocks noGrp="1"/>
          </p:cNvSpPr>
          <p:nvPr>
            <p:ph idx="1"/>
          </p:nvPr>
        </p:nvSpPr>
        <p:spPr>
          <a:xfrm>
            <a:off x="3266156" y="1518437"/>
            <a:ext cx="7227277" cy="1200329"/>
          </a:xfrm>
          <a:prstGeom prst="rect">
            <a:avLst/>
          </a:prstGeom>
          <a:noFill/>
        </p:spPr>
        <p:txBody>
          <a:bodyPr wrap="square" rtlCol="0">
            <a:spAutoFit/>
          </a:bodyPr>
          <a:lstStyle/>
          <a:p>
            <a:pPr marL="0" indent="0">
              <a:buNone/>
            </a:pPr>
            <a:r>
              <a:rPr lang="en-US" sz="7200" dirty="0">
                <a:solidFill>
                  <a:schemeClr val="accent6">
                    <a:lumMod val="50000"/>
                    <a:lumOff val="50000"/>
                  </a:schemeClr>
                </a:solidFill>
              </a:rPr>
              <a:t>.</a:t>
            </a:r>
          </a:p>
        </p:txBody>
      </p:sp>
    </p:spTree>
    <p:extLst>
      <p:ext uri="{BB962C8B-B14F-4D97-AF65-F5344CB8AC3E}">
        <p14:creationId xmlns:p14="http://schemas.microsoft.com/office/powerpoint/2010/main" val="3718220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035698" y="3467489"/>
            <a:ext cx="6972927" cy="0"/>
          </a:xfrm>
          <a:prstGeom prst="line">
            <a:avLst/>
          </a:prstGeom>
          <a:ln w="50800">
            <a:solidFill>
              <a:schemeClr val="accent6">
                <a:lumMod val="75000"/>
                <a:lumOff val="25000"/>
              </a:schemeClr>
            </a:solidFill>
          </a:ln>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4357239" y="1078027"/>
            <a:ext cx="26044" cy="4747775"/>
          </a:xfrm>
          <a:prstGeom prst="line">
            <a:avLst/>
          </a:prstGeom>
          <a:ln w="50800">
            <a:solidFill>
              <a:schemeClr val="accent6">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251917" y="1319115"/>
            <a:ext cx="3022043" cy="2001417"/>
          </a:xfrm>
          <a:prstGeom prst="rect">
            <a:avLst/>
          </a:prstGeom>
          <a:solidFill>
            <a:srgbClr val="CAE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4487486" y="3614446"/>
            <a:ext cx="3235569" cy="1954594"/>
          </a:xfrm>
          <a:prstGeom prst="rect">
            <a:avLst/>
          </a:prstGeom>
          <a:solidFill>
            <a:srgbClr val="FFC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4487486" y="1319115"/>
            <a:ext cx="3235569" cy="200141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7827258" y="3903491"/>
            <a:ext cx="1334277" cy="1200329"/>
          </a:xfrm>
          <a:prstGeom prst="rect">
            <a:avLst/>
          </a:prstGeom>
          <a:noFill/>
        </p:spPr>
        <p:txBody>
          <a:bodyPr wrap="square" rtlCol="0">
            <a:spAutoFit/>
          </a:bodyPr>
          <a:lstStyle/>
          <a:p>
            <a:r>
              <a:rPr lang="en-US" sz="2400" dirty="0">
                <a:solidFill>
                  <a:srgbClr val="FFFF00"/>
                </a:solidFill>
              </a:rPr>
              <a:t>line of sustain-ability</a:t>
            </a:r>
          </a:p>
        </p:txBody>
      </p:sp>
      <p:sp>
        <p:nvSpPr>
          <p:cNvPr id="8" name="TextBox 7"/>
          <p:cNvSpPr txBox="1"/>
          <p:nvPr/>
        </p:nvSpPr>
        <p:spPr>
          <a:xfrm>
            <a:off x="4593127" y="857250"/>
            <a:ext cx="3752220" cy="461665"/>
          </a:xfrm>
          <a:prstGeom prst="rect">
            <a:avLst/>
          </a:prstGeom>
          <a:noFill/>
        </p:spPr>
        <p:txBody>
          <a:bodyPr wrap="square" rtlCol="0">
            <a:spAutoFit/>
          </a:bodyPr>
          <a:lstStyle/>
          <a:p>
            <a:r>
              <a:rPr lang="en-US" sz="2400" dirty="0">
                <a:solidFill>
                  <a:srgbClr val="FFFF00"/>
                </a:solidFill>
              </a:rPr>
              <a:t>line of faithfulness</a:t>
            </a:r>
          </a:p>
        </p:txBody>
      </p:sp>
      <p:sp>
        <p:nvSpPr>
          <p:cNvPr id="14" name="TextBox 13"/>
          <p:cNvSpPr txBox="1"/>
          <p:nvPr/>
        </p:nvSpPr>
        <p:spPr>
          <a:xfrm>
            <a:off x="1781294" y="1762414"/>
            <a:ext cx="1963287" cy="1384995"/>
          </a:xfrm>
          <a:prstGeom prst="rect">
            <a:avLst/>
          </a:prstGeom>
          <a:noFill/>
        </p:spPr>
        <p:txBody>
          <a:bodyPr wrap="square" rtlCol="0">
            <a:spAutoFit/>
          </a:bodyPr>
          <a:lstStyle/>
          <a:p>
            <a:r>
              <a:rPr lang="en-US" sz="2100" dirty="0">
                <a:solidFill>
                  <a:srgbClr val="00B050"/>
                </a:solidFill>
              </a:rPr>
              <a:t>High Sustainability/</a:t>
            </a:r>
          </a:p>
          <a:p>
            <a:r>
              <a:rPr lang="en-US" sz="2100" dirty="0">
                <a:solidFill>
                  <a:srgbClr val="00B050"/>
                </a:solidFill>
              </a:rPr>
              <a:t>High Faithfulness</a:t>
            </a:r>
          </a:p>
        </p:txBody>
      </p:sp>
      <p:sp>
        <p:nvSpPr>
          <p:cNvPr id="15" name="TextBox 14"/>
          <p:cNvSpPr txBox="1"/>
          <p:nvPr/>
        </p:nvSpPr>
        <p:spPr>
          <a:xfrm>
            <a:off x="5188627" y="1762414"/>
            <a:ext cx="1963287" cy="1384995"/>
          </a:xfrm>
          <a:prstGeom prst="rect">
            <a:avLst/>
          </a:prstGeom>
          <a:noFill/>
        </p:spPr>
        <p:txBody>
          <a:bodyPr wrap="square" rtlCol="0">
            <a:spAutoFit/>
          </a:bodyPr>
          <a:lstStyle/>
          <a:p>
            <a:r>
              <a:rPr lang="en-US" sz="2100" dirty="0">
                <a:solidFill>
                  <a:schemeClr val="accent2">
                    <a:lumMod val="75000"/>
                  </a:schemeClr>
                </a:solidFill>
              </a:rPr>
              <a:t>High Sustainability/</a:t>
            </a:r>
          </a:p>
          <a:p>
            <a:r>
              <a:rPr lang="en-US" sz="2100" dirty="0">
                <a:solidFill>
                  <a:schemeClr val="accent2">
                    <a:lumMod val="75000"/>
                  </a:schemeClr>
                </a:solidFill>
              </a:rPr>
              <a:t>Low Faithfulness</a:t>
            </a:r>
          </a:p>
        </p:txBody>
      </p:sp>
      <p:sp>
        <p:nvSpPr>
          <p:cNvPr id="19" name="Rectangle 18"/>
          <p:cNvSpPr/>
          <p:nvPr/>
        </p:nvSpPr>
        <p:spPr>
          <a:xfrm>
            <a:off x="1251917" y="3567623"/>
            <a:ext cx="3022044" cy="200141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Box 15"/>
          <p:cNvSpPr txBox="1"/>
          <p:nvPr/>
        </p:nvSpPr>
        <p:spPr>
          <a:xfrm>
            <a:off x="1781294" y="4010281"/>
            <a:ext cx="1963287" cy="1384995"/>
          </a:xfrm>
          <a:prstGeom prst="rect">
            <a:avLst/>
          </a:prstGeom>
          <a:noFill/>
        </p:spPr>
        <p:txBody>
          <a:bodyPr wrap="square" rtlCol="0">
            <a:spAutoFit/>
          </a:bodyPr>
          <a:lstStyle/>
          <a:p>
            <a:r>
              <a:rPr lang="en-US" sz="2100" dirty="0">
                <a:solidFill>
                  <a:schemeClr val="accent2">
                    <a:lumMod val="75000"/>
                  </a:schemeClr>
                </a:solidFill>
              </a:rPr>
              <a:t>Low Sustainability/</a:t>
            </a:r>
          </a:p>
          <a:p>
            <a:r>
              <a:rPr lang="en-US" sz="2100" dirty="0">
                <a:solidFill>
                  <a:schemeClr val="accent2">
                    <a:lumMod val="75000"/>
                  </a:schemeClr>
                </a:solidFill>
              </a:rPr>
              <a:t>High Faithfulness</a:t>
            </a:r>
          </a:p>
        </p:txBody>
      </p:sp>
      <p:sp>
        <p:nvSpPr>
          <p:cNvPr id="17" name="TextBox 16"/>
          <p:cNvSpPr txBox="1"/>
          <p:nvPr/>
        </p:nvSpPr>
        <p:spPr>
          <a:xfrm>
            <a:off x="5188627" y="4010280"/>
            <a:ext cx="1963287" cy="1384995"/>
          </a:xfrm>
          <a:prstGeom prst="rect">
            <a:avLst/>
          </a:prstGeom>
          <a:noFill/>
        </p:spPr>
        <p:txBody>
          <a:bodyPr wrap="square" rtlCol="0">
            <a:spAutoFit/>
          </a:bodyPr>
          <a:lstStyle/>
          <a:p>
            <a:r>
              <a:rPr lang="en-US" sz="2100" dirty="0">
                <a:solidFill>
                  <a:srgbClr val="C00000"/>
                </a:solidFill>
              </a:rPr>
              <a:t>Low Sustainability/</a:t>
            </a:r>
          </a:p>
          <a:p>
            <a:r>
              <a:rPr lang="en-US" sz="2100" dirty="0">
                <a:solidFill>
                  <a:srgbClr val="C00000"/>
                </a:solidFill>
              </a:rPr>
              <a:t>Low Faithfulness</a:t>
            </a:r>
          </a:p>
        </p:txBody>
      </p:sp>
      <p:sp>
        <p:nvSpPr>
          <p:cNvPr id="20" name="Curved Right Arrow 19"/>
          <p:cNvSpPr/>
          <p:nvPr/>
        </p:nvSpPr>
        <p:spPr>
          <a:xfrm rot="7188841">
            <a:off x="7803329" y="2493899"/>
            <a:ext cx="1011674" cy="14393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1" name="Curved Right Arrow 20"/>
          <p:cNvSpPr/>
          <p:nvPr/>
        </p:nvSpPr>
        <p:spPr>
          <a:xfrm rot="1187183">
            <a:off x="3706738" y="898881"/>
            <a:ext cx="775679" cy="1139558"/>
          </a:xfrm>
          <a:prstGeom prst="curvedRightArrow">
            <a:avLst>
              <a:gd name="adj1" fmla="val 25000"/>
              <a:gd name="adj2" fmla="val 50000"/>
              <a:gd name="adj3" fmla="val 363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 name="TextBox 2"/>
          <p:cNvSpPr txBox="1"/>
          <p:nvPr/>
        </p:nvSpPr>
        <p:spPr>
          <a:xfrm flipH="1" flipV="1">
            <a:off x="717522" y="1619634"/>
            <a:ext cx="553998" cy="1747722"/>
          </a:xfrm>
          <a:prstGeom prst="rect">
            <a:avLst/>
          </a:prstGeom>
          <a:noFill/>
        </p:spPr>
        <p:txBody>
          <a:bodyPr vert="vert270" wrap="square" rtlCol="0">
            <a:spAutoFit/>
          </a:bodyPr>
          <a:lstStyle/>
          <a:p>
            <a:r>
              <a:rPr lang="en-US" sz="2400" dirty="0">
                <a:solidFill>
                  <a:schemeClr val="bg1"/>
                </a:solidFill>
              </a:rPr>
              <a:t>Sustainable</a:t>
            </a:r>
          </a:p>
        </p:txBody>
      </p:sp>
      <p:sp>
        <p:nvSpPr>
          <p:cNvPr id="4" name="TextBox 3"/>
          <p:cNvSpPr txBox="1"/>
          <p:nvPr/>
        </p:nvSpPr>
        <p:spPr>
          <a:xfrm>
            <a:off x="692874" y="3489930"/>
            <a:ext cx="553998" cy="2358312"/>
          </a:xfrm>
          <a:prstGeom prst="rect">
            <a:avLst/>
          </a:prstGeom>
          <a:noFill/>
        </p:spPr>
        <p:txBody>
          <a:bodyPr vert="vert" wrap="square" rtlCol="0">
            <a:spAutoFit/>
          </a:bodyPr>
          <a:lstStyle/>
          <a:p>
            <a:r>
              <a:rPr lang="en-US" sz="2400" dirty="0">
                <a:solidFill>
                  <a:schemeClr val="bg1"/>
                </a:solidFill>
              </a:rPr>
              <a:t>Not  sustainable</a:t>
            </a:r>
          </a:p>
        </p:txBody>
      </p:sp>
      <p:sp>
        <p:nvSpPr>
          <p:cNvPr id="9" name="TextBox 8"/>
          <p:cNvSpPr txBox="1"/>
          <p:nvPr/>
        </p:nvSpPr>
        <p:spPr>
          <a:xfrm>
            <a:off x="2192694" y="5719665"/>
            <a:ext cx="1895430" cy="461665"/>
          </a:xfrm>
          <a:prstGeom prst="rect">
            <a:avLst/>
          </a:prstGeom>
          <a:noFill/>
        </p:spPr>
        <p:txBody>
          <a:bodyPr wrap="square" rtlCol="0">
            <a:spAutoFit/>
          </a:bodyPr>
          <a:lstStyle/>
          <a:p>
            <a:r>
              <a:rPr lang="en-US" sz="2400" dirty="0">
                <a:solidFill>
                  <a:schemeClr val="bg1"/>
                </a:solidFill>
              </a:rPr>
              <a:t>Faithful</a:t>
            </a:r>
          </a:p>
        </p:txBody>
      </p:sp>
      <p:sp>
        <p:nvSpPr>
          <p:cNvPr id="13" name="TextBox 12"/>
          <p:cNvSpPr txBox="1"/>
          <p:nvPr/>
        </p:nvSpPr>
        <p:spPr>
          <a:xfrm>
            <a:off x="5203764" y="5719665"/>
            <a:ext cx="2156315" cy="461665"/>
          </a:xfrm>
          <a:prstGeom prst="rect">
            <a:avLst/>
          </a:prstGeom>
          <a:noFill/>
        </p:spPr>
        <p:txBody>
          <a:bodyPr wrap="square" rtlCol="0">
            <a:spAutoFit/>
          </a:bodyPr>
          <a:lstStyle/>
          <a:p>
            <a:r>
              <a:rPr lang="en-US" sz="2400" dirty="0">
                <a:solidFill>
                  <a:schemeClr val="bg1"/>
                </a:solidFill>
              </a:rPr>
              <a:t>Not Faithful</a:t>
            </a:r>
          </a:p>
        </p:txBody>
      </p:sp>
    </p:spTree>
    <p:extLst>
      <p:ext uri="{BB962C8B-B14F-4D97-AF65-F5344CB8AC3E}">
        <p14:creationId xmlns:p14="http://schemas.microsoft.com/office/powerpoint/2010/main" val="156787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p:bldP spid="15" grpId="0"/>
      <p:bldP spid="19" grpId="0" animBg="1"/>
      <p:bldP spid="16" grpId="0"/>
      <p:bldP spid="17" grpId="0"/>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2521</TotalTime>
  <Words>4575</Words>
  <Application>Microsoft Macintosh PowerPoint</Application>
  <PresentationFormat>On-screen Show (4:3)</PresentationFormat>
  <Paragraphs>217</Paragraphs>
  <Slides>19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Book Antiqua</vt:lpstr>
      <vt:lpstr>Calibri</vt:lpstr>
      <vt:lpstr>Wingdings 2</vt:lpstr>
      <vt:lpstr>Habitat</vt:lpstr>
      <vt:lpstr>Congregational Vitality Presbytery of South Dakota                                                Part Two </vt:lpstr>
      <vt:lpstr>PowerPoint Presentation</vt:lpstr>
      <vt:lpstr>Overview</vt:lpstr>
      <vt:lpstr>PowerPoint Presentation</vt:lpstr>
      <vt:lpstr>PowerPoint Presentation</vt:lpstr>
      <vt:lpstr>PowerPoint Presentation</vt:lpstr>
      <vt:lpstr>PowerPoint Presentation</vt:lpstr>
      <vt:lpstr>Signs of Sustainability</vt:lpstr>
      <vt:lpstr>PowerPoint Presentation</vt:lpstr>
      <vt:lpstr>Typical Life Cycle Model for Worshiping Communities </vt:lpstr>
      <vt:lpstr>Typical Life Cycle Model for Worshiping Communities </vt:lpstr>
      <vt:lpstr>Redefinition: From Declining to Thriving</vt:lpstr>
      <vt:lpstr>Redevelopment: From Declining to Growing or Thriving </vt:lpstr>
      <vt:lpstr>Rebirth: From Struggling to Growing</vt:lpstr>
      <vt:lpstr>PowerPoint Presentation</vt:lpstr>
      <vt:lpstr>PowerPoint Presentation</vt:lpstr>
      <vt:lpstr>Question for Discussion</vt:lpstr>
      <vt:lpstr>PowerPoint Presentation</vt:lpstr>
      <vt:lpstr> Contact Information </vt:lpstr>
    </vt:vector>
  </TitlesOfParts>
  <Company>PCUSA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Preaching for Transformation</dc:title>
  <dc:creator>Chip Hardwick</dc:creator>
  <cp:lastModifiedBy>charles hardwick</cp:lastModifiedBy>
  <cp:revision>77</cp:revision>
  <cp:lastPrinted>2016-08-05T19:05:51Z</cp:lastPrinted>
  <dcterms:created xsi:type="dcterms:W3CDTF">2016-08-04T13:42:13Z</dcterms:created>
  <dcterms:modified xsi:type="dcterms:W3CDTF">2019-10-24T19:06:15Z</dcterms:modified>
</cp:coreProperties>
</file>